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6" r:id="rId1"/>
  </p:sldMasterIdLst>
  <p:notesMasterIdLst>
    <p:notesMasterId r:id="rId32"/>
  </p:notesMasterIdLst>
  <p:sldIdLst>
    <p:sldId id="261" r:id="rId2"/>
    <p:sldId id="371" r:id="rId3"/>
    <p:sldId id="274" r:id="rId4"/>
    <p:sldId id="272" r:id="rId5"/>
    <p:sldId id="324" r:id="rId6"/>
    <p:sldId id="347" r:id="rId7"/>
    <p:sldId id="361" r:id="rId8"/>
    <p:sldId id="366" r:id="rId9"/>
    <p:sldId id="335" r:id="rId10"/>
    <p:sldId id="338" r:id="rId11"/>
    <p:sldId id="360" r:id="rId12"/>
    <p:sldId id="342" r:id="rId13"/>
    <p:sldId id="348" r:id="rId14"/>
    <p:sldId id="349" r:id="rId15"/>
    <p:sldId id="355" r:id="rId16"/>
    <p:sldId id="363" r:id="rId17"/>
    <p:sldId id="358" r:id="rId18"/>
    <p:sldId id="346" r:id="rId19"/>
    <p:sldId id="369" r:id="rId20"/>
    <p:sldId id="367" r:id="rId21"/>
    <p:sldId id="276" r:id="rId22"/>
    <p:sldId id="344" r:id="rId23"/>
    <p:sldId id="345" r:id="rId24"/>
    <p:sldId id="333" r:id="rId25"/>
    <p:sldId id="364" r:id="rId26"/>
    <p:sldId id="285" r:id="rId27"/>
    <p:sldId id="283" r:id="rId28"/>
    <p:sldId id="287" r:id="rId29"/>
    <p:sldId id="258" r:id="rId30"/>
    <p:sldId id="31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DDC9A-C935-754D-B59C-078B9BDF908C}">
          <p14:sldIdLst>
            <p14:sldId id="261"/>
            <p14:sldId id="371"/>
            <p14:sldId id="274"/>
            <p14:sldId id="272"/>
            <p14:sldId id="324"/>
            <p14:sldId id="347"/>
            <p14:sldId id="361"/>
            <p14:sldId id="366"/>
            <p14:sldId id="335"/>
            <p14:sldId id="338"/>
            <p14:sldId id="360"/>
            <p14:sldId id="342"/>
            <p14:sldId id="348"/>
            <p14:sldId id="349"/>
            <p14:sldId id="355"/>
          </p14:sldIdLst>
        </p14:section>
        <p14:section name="Untitled Section" id="{617168D2-DE17-434B-8429-9BBB9C5CFADC}">
          <p14:sldIdLst>
            <p14:sldId id="363"/>
            <p14:sldId id="358"/>
            <p14:sldId id="346"/>
            <p14:sldId id="369"/>
            <p14:sldId id="367"/>
            <p14:sldId id="276"/>
            <p14:sldId id="344"/>
            <p14:sldId id="345"/>
            <p14:sldId id="333"/>
            <p14:sldId id="364"/>
            <p14:sldId id="285"/>
            <p14:sldId id="283"/>
            <p14:sldId id="287"/>
            <p14:sldId id="25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6C"/>
    <a:srgbClr val="138677"/>
    <a:srgbClr val="40BAD2"/>
    <a:srgbClr val="2791A6"/>
    <a:srgbClr val="942093"/>
    <a:srgbClr val="FF5A5F"/>
    <a:srgbClr val="548235"/>
    <a:srgbClr val="2E75B6"/>
    <a:srgbClr val="00643C"/>
    <a:srgbClr val="A6B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5"/>
    <p:restoredTop sz="65882"/>
  </p:normalViewPr>
  <p:slideViewPr>
    <p:cSldViewPr snapToGrid="0">
      <p:cViewPr varScale="1">
        <p:scale>
          <a:sx n="85" d="100"/>
          <a:sy n="85" d="100"/>
        </p:scale>
        <p:origin x="1200" y="18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A7D36-CC7E-48E7-9138-538AC2ECE3E2}"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94C70A6B-B508-4557-B565-C884F0774868}">
      <dgm:prSet/>
      <dgm:spPr>
        <a:ln>
          <a:noFill/>
        </a:ln>
      </dgm:spPr>
      <dgm:t>
        <a:bodyPr/>
        <a:lstStyle/>
        <a:p>
          <a:r>
            <a:rPr lang="en-US" baseline="0" dirty="0">
              <a:solidFill>
                <a:schemeClr val="tx1">
                  <a:lumMod val="65000"/>
                  <a:lumOff val="35000"/>
                </a:schemeClr>
              </a:solidFill>
            </a:rPr>
            <a:t>The MC Square Team</a:t>
          </a:r>
        </a:p>
      </dgm:t>
    </dgm:pt>
    <dgm:pt modelId="{06A80D9D-D3EE-46C8-B392-283A744FA3DC}" type="parTrans" cxnId="{06E272D9-A63D-4915-A1DD-7024D7E38959}">
      <dgm:prSet/>
      <dgm:spPr/>
      <dgm:t>
        <a:bodyPr/>
        <a:lstStyle/>
        <a:p>
          <a:endParaRPr lang="en-US"/>
        </a:p>
      </dgm:t>
    </dgm:pt>
    <dgm:pt modelId="{0E276563-E839-43B0-A238-4B1ED21E0C6D}" type="sibTrans" cxnId="{06E272D9-A63D-4915-A1DD-7024D7E38959}">
      <dgm:prSet/>
      <dgm:spPr>
        <a:solidFill>
          <a:srgbClr val="574E6C">
            <a:alpha val="90000"/>
          </a:srgbClr>
        </a:solidFill>
        <a:ln>
          <a:noFill/>
        </a:ln>
      </dgm:spPr>
      <dgm:t>
        <a:bodyPr/>
        <a:lstStyle/>
        <a:p>
          <a:endParaRPr lang="en-US"/>
        </a:p>
      </dgm:t>
    </dgm:pt>
    <dgm:pt modelId="{98B342F2-F813-EB45-AD98-C355B21AF475}">
      <dgm:prSet/>
      <dgm:spPr>
        <a:ln>
          <a:noFill/>
        </a:ln>
      </dgm:spPr>
      <dgm:t>
        <a:bodyPr/>
        <a:lstStyle/>
        <a:p>
          <a:r>
            <a:rPr lang="en-US" baseline="0" dirty="0">
              <a:solidFill>
                <a:schemeClr val="tx1">
                  <a:lumMod val="65000"/>
                  <a:lumOff val="35000"/>
                </a:schemeClr>
              </a:solidFill>
            </a:rPr>
            <a:t>Project Overview</a:t>
          </a:r>
        </a:p>
      </dgm:t>
    </dgm:pt>
    <dgm:pt modelId="{E0FB148A-B669-764A-80C3-E941F44BDF1B}" type="parTrans" cxnId="{55012C86-45F4-134F-AF0F-A53957404FD1}">
      <dgm:prSet/>
      <dgm:spPr/>
      <dgm:t>
        <a:bodyPr/>
        <a:lstStyle/>
        <a:p>
          <a:endParaRPr lang="en-US"/>
        </a:p>
      </dgm:t>
    </dgm:pt>
    <dgm:pt modelId="{33951549-6185-0043-B2A3-B18D26AE1D33}" type="sibTrans" cxnId="{55012C86-45F4-134F-AF0F-A53957404FD1}">
      <dgm:prSet/>
      <dgm:spPr>
        <a:solidFill>
          <a:srgbClr val="574E6C">
            <a:alpha val="90000"/>
          </a:srgbClr>
        </a:solidFill>
        <a:ln>
          <a:noFill/>
        </a:ln>
      </dgm:spPr>
      <dgm:t>
        <a:bodyPr/>
        <a:lstStyle/>
        <a:p>
          <a:endParaRPr lang="en-US"/>
        </a:p>
      </dgm:t>
    </dgm:pt>
    <dgm:pt modelId="{95FBCB55-8B7E-6A49-9BFF-EEB0497EB559}">
      <dgm:prSet/>
      <dgm:spPr>
        <a:ln>
          <a:noFill/>
        </a:ln>
      </dgm:spPr>
      <dgm:t>
        <a:bodyPr/>
        <a:lstStyle/>
        <a:p>
          <a:r>
            <a:rPr lang="en-US" baseline="0" dirty="0">
              <a:solidFill>
                <a:schemeClr val="tx1">
                  <a:lumMod val="65000"/>
                  <a:lumOff val="35000"/>
                </a:schemeClr>
              </a:solidFill>
            </a:rPr>
            <a:t>Data Selection, Collection &amp; Cleanup</a:t>
          </a:r>
        </a:p>
      </dgm:t>
    </dgm:pt>
    <dgm:pt modelId="{9717AE30-0226-764D-A58C-53937B4F3E79}" type="parTrans" cxnId="{10764D8F-F01B-7A47-B5D2-FA66B781A92C}">
      <dgm:prSet/>
      <dgm:spPr/>
      <dgm:t>
        <a:bodyPr/>
        <a:lstStyle/>
        <a:p>
          <a:endParaRPr lang="en-US"/>
        </a:p>
      </dgm:t>
    </dgm:pt>
    <dgm:pt modelId="{5B82F98B-27B3-9B49-906C-8B3107691D2B}" type="sibTrans" cxnId="{10764D8F-F01B-7A47-B5D2-FA66B781A92C}">
      <dgm:prSet/>
      <dgm:spPr>
        <a:solidFill>
          <a:srgbClr val="574E6C">
            <a:alpha val="90000"/>
          </a:srgbClr>
        </a:solidFill>
        <a:ln>
          <a:noFill/>
        </a:ln>
      </dgm:spPr>
      <dgm:t>
        <a:bodyPr/>
        <a:lstStyle/>
        <a:p>
          <a:endParaRPr lang="en-US"/>
        </a:p>
      </dgm:t>
    </dgm:pt>
    <dgm:pt modelId="{1839C141-EC90-CD48-B7B6-F80D9999DBDC}">
      <dgm:prSet/>
      <dgm:spPr>
        <a:ln>
          <a:noFill/>
        </a:ln>
      </dgm:spPr>
      <dgm:t>
        <a:bodyPr/>
        <a:lstStyle/>
        <a:p>
          <a:r>
            <a:rPr lang="en-US" baseline="0" dirty="0">
              <a:solidFill>
                <a:schemeClr val="tx1">
                  <a:lumMod val="65000"/>
                  <a:lumOff val="35000"/>
                </a:schemeClr>
              </a:solidFill>
            </a:rPr>
            <a:t>Approach &amp; Findings</a:t>
          </a:r>
        </a:p>
      </dgm:t>
    </dgm:pt>
    <dgm:pt modelId="{19900C23-7AD1-2F47-A9EF-4336E868771C}" type="parTrans" cxnId="{059D727D-0A38-0640-B174-67F48F18DAEB}">
      <dgm:prSet/>
      <dgm:spPr/>
      <dgm:t>
        <a:bodyPr/>
        <a:lstStyle/>
        <a:p>
          <a:endParaRPr lang="en-US"/>
        </a:p>
      </dgm:t>
    </dgm:pt>
    <dgm:pt modelId="{1E7F769F-FD85-4F4E-92FA-B5FF74726220}" type="sibTrans" cxnId="{059D727D-0A38-0640-B174-67F48F18DAEB}">
      <dgm:prSet/>
      <dgm:spPr>
        <a:solidFill>
          <a:srgbClr val="574E6C">
            <a:alpha val="90000"/>
          </a:srgbClr>
        </a:solidFill>
        <a:ln>
          <a:noFill/>
        </a:ln>
      </dgm:spPr>
      <dgm:t>
        <a:bodyPr/>
        <a:lstStyle/>
        <a:p>
          <a:endParaRPr lang="en-US"/>
        </a:p>
      </dgm:t>
    </dgm:pt>
    <dgm:pt modelId="{34A8277F-E647-0D4C-B1EB-8341DF537542}">
      <dgm:prSet/>
      <dgm:spPr>
        <a:ln>
          <a:noFill/>
        </a:ln>
      </dgm:spPr>
      <dgm:t>
        <a:bodyPr/>
        <a:lstStyle/>
        <a:p>
          <a:endParaRPr lang="en-US" baseline="0" dirty="0">
            <a:solidFill>
              <a:schemeClr val="tx1">
                <a:lumMod val="65000"/>
                <a:lumOff val="35000"/>
              </a:schemeClr>
            </a:solidFill>
          </a:endParaRPr>
        </a:p>
      </dgm:t>
    </dgm:pt>
    <dgm:pt modelId="{8106BE02-CCAE-674A-AD48-5EA581A7F202}" type="parTrans" cxnId="{5947E080-833C-DD48-8A53-766B002476F8}">
      <dgm:prSet/>
      <dgm:spPr/>
      <dgm:t>
        <a:bodyPr/>
        <a:lstStyle/>
        <a:p>
          <a:endParaRPr lang="en-US"/>
        </a:p>
      </dgm:t>
    </dgm:pt>
    <dgm:pt modelId="{E35BC27B-947D-2247-A7C6-A187B0C25704}" type="sibTrans" cxnId="{5947E080-833C-DD48-8A53-766B002476F8}">
      <dgm:prSet/>
      <dgm:spPr/>
      <dgm:t>
        <a:bodyPr/>
        <a:lstStyle/>
        <a:p>
          <a:endParaRPr lang="en-US"/>
        </a:p>
      </dgm:t>
    </dgm:pt>
    <dgm:pt modelId="{20ADFECF-202D-1245-88C0-05480459B853}">
      <dgm:prSet/>
      <dgm:spPr>
        <a:ln>
          <a:noFill/>
        </a:ln>
      </dgm:spPr>
      <dgm:t>
        <a:bodyPr/>
        <a:lstStyle/>
        <a:p>
          <a:r>
            <a:rPr lang="en-US" baseline="0" dirty="0">
              <a:solidFill>
                <a:schemeClr val="tx1">
                  <a:lumMod val="65000"/>
                  <a:lumOff val="35000"/>
                </a:schemeClr>
              </a:solidFill>
            </a:rPr>
            <a:t>Challenges &amp; Lessons Learned</a:t>
          </a:r>
        </a:p>
      </dgm:t>
    </dgm:pt>
    <dgm:pt modelId="{B62B9D4E-8741-FE48-933E-F639D1080A92}" type="sibTrans" cxnId="{EBCFC5CF-AAF3-3748-8F42-56A5825AB029}">
      <dgm:prSet/>
      <dgm:spPr/>
      <dgm:t>
        <a:bodyPr/>
        <a:lstStyle/>
        <a:p>
          <a:endParaRPr lang="en-US"/>
        </a:p>
      </dgm:t>
    </dgm:pt>
    <dgm:pt modelId="{D4650D48-BDAD-F344-B76D-14C9E2F222DF}" type="parTrans" cxnId="{EBCFC5CF-AAF3-3748-8F42-56A5825AB029}">
      <dgm:prSet/>
      <dgm:spPr/>
      <dgm:t>
        <a:bodyPr/>
        <a:lstStyle/>
        <a:p>
          <a:endParaRPr lang="en-US"/>
        </a:p>
      </dgm:t>
    </dgm:pt>
    <dgm:pt modelId="{7EEAA5E0-8DE9-DC46-8EA9-CDCA42222187}">
      <dgm:prSet/>
      <dgm:spPr>
        <a:ln>
          <a:noFill/>
        </a:ln>
      </dgm:spPr>
      <dgm:t>
        <a:bodyPr/>
        <a:lstStyle/>
        <a:p>
          <a:endParaRPr lang="en-US"/>
        </a:p>
      </dgm:t>
    </dgm:pt>
    <dgm:pt modelId="{E54ABADE-D8F2-E74F-A8D1-3CB1DCBA1A65}" type="parTrans" cxnId="{4229EEF5-BE47-6140-A3D5-A3285EE992C8}">
      <dgm:prSet/>
      <dgm:spPr/>
      <dgm:t>
        <a:bodyPr/>
        <a:lstStyle/>
        <a:p>
          <a:endParaRPr lang="en-US"/>
        </a:p>
      </dgm:t>
    </dgm:pt>
    <dgm:pt modelId="{1F88A1E6-ACBC-B043-87EC-74F33F4E015C}" type="sibTrans" cxnId="{4229EEF5-BE47-6140-A3D5-A3285EE992C8}">
      <dgm:prSet/>
      <dgm:spPr/>
      <dgm:t>
        <a:bodyPr/>
        <a:lstStyle/>
        <a:p>
          <a:endParaRPr lang="en-US"/>
        </a:p>
      </dgm:t>
    </dgm:pt>
    <dgm:pt modelId="{8D8C8DDC-D79B-A544-9377-022CF8E0CFC2}" type="pres">
      <dgm:prSet presAssocID="{DF8A7D36-CC7E-48E7-9138-538AC2ECE3E2}" presName="outerComposite" presStyleCnt="0">
        <dgm:presLayoutVars>
          <dgm:chMax val="5"/>
          <dgm:dir/>
          <dgm:resizeHandles val="exact"/>
        </dgm:presLayoutVars>
      </dgm:prSet>
      <dgm:spPr/>
    </dgm:pt>
    <dgm:pt modelId="{DE061496-9C03-F941-8804-9939956E3AE7}" type="pres">
      <dgm:prSet presAssocID="{DF8A7D36-CC7E-48E7-9138-538AC2ECE3E2}" presName="dummyMaxCanvas" presStyleCnt="0">
        <dgm:presLayoutVars/>
      </dgm:prSet>
      <dgm:spPr/>
    </dgm:pt>
    <dgm:pt modelId="{6F7871E1-B6B3-5846-90BD-DD433789BB34}" type="pres">
      <dgm:prSet presAssocID="{DF8A7D36-CC7E-48E7-9138-538AC2ECE3E2}" presName="FiveNodes_1" presStyleLbl="node1" presStyleIdx="0" presStyleCnt="5">
        <dgm:presLayoutVars>
          <dgm:bulletEnabled val="1"/>
        </dgm:presLayoutVars>
      </dgm:prSet>
      <dgm:spPr/>
    </dgm:pt>
    <dgm:pt modelId="{A9D93A60-8480-4B4D-B847-38B95A19B75A}" type="pres">
      <dgm:prSet presAssocID="{DF8A7D36-CC7E-48E7-9138-538AC2ECE3E2}" presName="FiveNodes_2" presStyleLbl="node1" presStyleIdx="1" presStyleCnt="5">
        <dgm:presLayoutVars>
          <dgm:bulletEnabled val="1"/>
        </dgm:presLayoutVars>
      </dgm:prSet>
      <dgm:spPr/>
    </dgm:pt>
    <dgm:pt modelId="{BC982B06-4A49-8D44-B052-3065EF5CAC54}" type="pres">
      <dgm:prSet presAssocID="{DF8A7D36-CC7E-48E7-9138-538AC2ECE3E2}" presName="FiveNodes_3" presStyleLbl="node1" presStyleIdx="2" presStyleCnt="5">
        <dgm:presLayoutVars>
          <dgm:bulletEnabled val="1"/>
        </dgm:presLayoutVars>
      </dgm:prSet>
      <dgm:spPr/>
    </dgm:pt>
    <dgm:pt modelId="{B6732E47-0C46-294F-9604-73CB11731787}" type="pres">
      <dgm:prSet presAssocID="{DF8A7D36-CC7E-48E7-9138-538AC2ECE3E2}" presName="FiveNodes_4" presStyleLbl="node1" presStyleIdx="3" presStyleCnt="5">
        <dgm:presLayoutVars>
          <dgm:bulletEnabled val="1"/>
        </dgm:presLayoutVars>
      </dgm:prSet>
      <dgm:spPr/>
    </dgm:pt>
    <dgm:pt modelId="{1C299629-CE9D-374A-84C5-BF6FE61FEF6F}" type="pres">
      <dgm:prSet presAssocID="{DF8A7D36-CC7E-48E7-9138-538AC2ECE3E2}" presName="FiveNodes_5" presStyleLbl="node1" presStyleIdx="4" presStyleCnt="5">
        <dgm:presLayoutVars>
          <dgm:bulletEnabled val="1"/>
        </dgm:presLayoutVars>
      </dgm:prSet>
      <dgm:spPr/>
    </dgm:pt>
    <dgm:pt modelId="{69E667A0-4EB2-1746-AA1C-FBD874782332}" type="pres">
      <dgm:prSet presAssocID="{DF8A7D36-CC7E-48E7-9138-538AC2ECE3E2}" presName="FiveConn_1-2" presStyleLbl="fgAccFollowNode1" presStyleIdx="0" presStyleCnt="4">
        <dgm:presLayoutVars>
          <dgm:bulletEnabled val="1"/>
        </dgm:presLayoutVars>
      </dgm:prSet>
      <dgm:spPr/>
    </dgm:pt>
    <dgm:pt modelId="{7604382A-27F0-5048-B8BC-11722581EB4B}" type="pres">
      <dgm:prSet presAssocID="{DF8A7D36-CC7E-48E7-9138-538AC2ECE3E2}" presName="FiveConn_2-3" presStyleLbl="fgAccFollowNode1" presStyleIdx="1" presStyleCnt="4">
        <dgm:presLayoutVars>
          <dgm:bulletEnabled val="1"/>
        </dgm:presLayoutVars>
      </dgm:prSet>
      <dgm:spPr/>
    </dgm:pt>
    <dgm:pt modelId="{6A6F52E7-D015-CF4F-8B71-274EC4C63258}" type="pres">
      <dgm:prSet presAssocID="{DF8A7D36-CC7E-48E7-9138-538AC2ECE3E2}" presName="FiveConn_3-4" presStyleLbl="fgAccFollowNode1" presStyleIdx="2" presStyleCnt="4">
        <dgm:presLayoutVars>
          <dgm:bulletEnabled val="1"/>
        </dgm:presLayoutVars>
      </dgm:prSet>
      <dgm:spPr/>
    </dgm:pt>
    <dgm:pt modelId="{358D78E3-6EA8-1045-80BB-78004D7C7CD1}" type="pres">
      <dgm:prSet presAssocID="{DF8A7D36-CC7E-48E7-9138-538AC2ECE3E2}" presName="FiveConn_4-5" presStyleLbl="fgAccFollowNode1" presStyleIdx="3" presStyleCnt="4">
        <dgm:presLayoutVars>
          <dgm:bulletEnabled val="1"/>
        </dgm:presLayoutVars>
      </dgm:prSet>
      <dgm:spPr/>
    </dgm:pt>
    <dgm:pt modelId="{37E81E88-B1D8-CD40-BA3C-9FDEF6AD7F20}" type="pres">
      <dgm:prSet presAssocID="{DF8A7D36-CC7E-48E7-9138-538AC2ECE3E2}" presName="FiveNodes_1_text" presStyleLbl="node1" presStyleIdx="4" presStyleCnt="5">
        <dgm:presLayoutVars>
          <dgm:bulletEnabled val="1"/>
        </dgm:presLayoutVars>
      </dgm:prSet>
      <dgm:spPr/>
    </dgm:pt>
    <dgm:pt modelId="{341C058F-7342-084B-8616-8C6F7FF6A6FB}" type="pres">
      <dgm:prSet presAssocID="{DF8A7D36-CC7E-48E7-9138-538AC2ECE3E2}" presName="FiveNodes_2_text" presStyleLbl="node1" presStyleIdx="4" presStyleCnt="5">
        <dgm:presLayoutVars>
          <dgm:bulletEnabled val="1"/>
        </dgm:presLayoutVars>
      </dgm:prSet>
      <dgm:spPr/>
    </dgm:pt>
    <dgm:pt modelId="{E6CD65E2-CB74-7A40-A2FC-EE100B1271B7}" type="pres">
      <dgm:prSet presAssocID="{DF8A7D36-CC7E-48E7-9138-538AC2ECE3E2}" presName="FiveNodes_3_text" presStyleLbl="node1" presStyleIdx="4" presStyleCnt="5">
        <dgm:presLayoutVars>
          <dgm:bulletEnabled val="1"/>
        </dgm:presLayoutVars>
      </dgm:prSet>
      <dgm:spPr/>
    </dgm:pt>
    <dgm:pt modelId="{F5E02A9E-1009-EF44-A07E-BCD98ADB23D0}" type="pres">
      <dgm:prSet presAssocID="{DF8A7D36-CC7E-48E7-9138-538AC2ECE3E2}" presName="FiveNodes_4_text" presStyleLbl="node1" presStyleIdx="4" presStyleCnt="5">
        <dgm:presLayoutVars>
          <dgm:bulletEnabled val="1"/>
        </dgm:presLayoutVars>
      </dgm:prSet>
      <dgm:spPr/>
    </dgm:pt>
    <dgm:pt modelId="{D360B1AB-5A89-B64D-94C2-A7832FFF1D52}" type="pres">
      <dgm:prSet presAssocID="{DF8A7D36-CC7E-48E7-9138-538AC2ECE3E2}" presName="FiveNodes_5_text" presStyleLbl="node1" presStyleIdx="4" presStyleCnt="5">
        <dgm:presLayoutVars>
          <dgm:bulletEnabled val="1"/>
        </dgm:presLayoutVars>
      </dgm:prSet>
      <dgm:spPr/>
    </dgm:pt>
  </dgm:ptLst>
  <dgm:cxnLst>
    <dgm:cxn modelId="{77890911-BE2E-104B-BB58-BC1B4DDC103E}" type="presOf" srcId="{0E276563-E839-43B0-A238-4B1ED21E0C6D}" destId="{69E667A0-4EB2-1746-AA1C-FBD874782332}" srcOrd="0" destOrd="0" presId="urn:microsoft.com/office/officeart/2005/8/layout/vProcess5"/>
    <dgm:cxn modelId="{2C981E12-E2F1-5141-BD2C-613892AB7F80}" type="presOf" srcId="{95FBCB55-8B7E-6A49-9BFF-EEB0497EB559}" destId="{E6CD65E2-CB74-7A40-A2FC-EE100B1271B7}" srcOrd="1" destOrd="0" presId="urn:microsoft.com/office/officeart/2005/8/layout/vProcess5"/>
    <dgm:cxn modelId="{4A84C614-FF08-3142-8DBA-1453D2538DF0}" type="presOf" srcId="{94C70A6B-B508-4557-B565-C884F0774868}" destId="{6F7871E1-B6B3-5846-90BD-DD433789BB34}" srcOrd="0" destOrd="0" presId="urn:microsoft.com/office/officeart/2005/8/layout/vProcess5"/>
    <dgm:cxn modelId="{F1CA3B25-93A5-ED4B-BC8A-21AC6B6F75DC}" type="presOf" srcId="{98B342F2-F813-EB45-AD98-C355B21AF475}" destId="{A9D93A60-8480-4B4D-B847-38B95A19B75A}" srcOrd="0" destOrd="0" presId="urn:microsoft.com/office/officeart/2005/8/layout/vProcess5"/>
    <dgm:cxn modelId="{3C198828-60D7-6F46-BEBC-E64A5C8FAB98}" type="presOf" srcId="{5B82F98B-27B3-9B49-906C-8B3107691D2B}" destId="{6A6F52E7-D015-CF4F-8B71-274EC4C63258}" srcOrd="0" destOrd="0" presId="urn:microsoft.com/office/officeart/2005/8/layout/vProcess5"/>
    <dgm:cxn modelId="{A4236339-2AD3-C54F-86F6-18645BDAD8DE}" type="presOf" srcId="{1839C141-EC90-CD48-B7B6-F80D9999DBDC}" destId="{B6732E47-0C46-294F-9604-73CB11731787}" srcOrd="0" destOrd="0" presId="urn:microsoft.com/office/officeart/2005/8/layout/vProcess5"/>
    <dgm:cxn modelId="{37E26C57-3093-5B48-A336-8B068C6A7F35}" type="presOf" srcId="{20ADFECF-202D-1245-88C0-05480459B853}" destId="{1C299629-CE9D-374A-84C5-BF6FE61FEF6F}" srcOrd="0" destOrd="0" presId="urn:microsoft.com/office/officeart/2005/8/layout/vProcess5"/>
    <dgm:cxn modelId="{190A136B-1A7E-4D44-AE0C-A6BD987854B3}" type="presOf" srcId="{DF8A7D36-CC7E-48E7-9138-538AC2ECE3E2}" destId="{8D8C8DDC-D79B-A544-9377-022CF8E0CFC2}" srcOrd="0" destOrd="0" presId="urn:microsoft.com/office/officeart/2005/8/layout/vProcess5"/>
    <dgm:cxn modelId="{12FF3B6F-884F-9842-B559-92E976D47E96}" type="presOf" srcId="{94C70A6B-B508-4557-B565-C884F0774868}" destId="{37E81E88-B1D8-CD40-BA3C-9FDEF6AD7F20}" srcOrd="1" destOrd="0" presId="urn:microsoft.com/office/officeart/2005/8/layout/vProcess5"/>
    <dgm:cxn modelId="{059D727D-0A38-0640-B174-67F48F18DAEB}" srcId="{DF8A7D36-CC7E-48E7-9138-538AC2ECE3E2}" destId="{1839C141-EC90-CD48-B7B6-F80D9999DBDC}" srcOrd="3" destOrd="0" parTransId="{19900C23-7AD1-2F47-A9EF-4336E868771C}" sibTransId="{1E7F769F-FD85-4F4E-92FA-B5FF74726220}"/>
    <dgm:cxn modelId="{5947E080-833C-DD48-8A53-766B002476F8}" srcId="{DF8A7D36-CC7E-48E7-9138-538AC2ECE3E2}" destId="{34A8277F-E647-0D4C-B1EB-8341DF537542}" srcOrd="6" destOrd="0" parTransId="{8106BE02-CCAE-674A-AD48-5EA581A7F202}" sibTransId="{E35BC27B-947D-2247-A7C6-A187B0C25704}"/>
    <dgm:cxn modelId="{55012C86-45F4-134F-AF0F-A53957404FD1}" srcId="{DF8A7D36-CC7E-48E7-9138-538AC2ECE3E2}" destId="{98B342F2-F813-EB45-AD98-C355B21AF475}" srcOrd="1" destOrd="0" parTransId="{E0FB148A-B669-764A-80C3-E941F44BDF1B}" sibTransId="{33951549-6185-0043-B2A3-B18D26AE1D33}"/>
    <dgm:cxn modelId="{B6C37A88-DA9E-AD4C-A533-BCE5ABA5F7DE}" type="presOf" srcId="{95FBCB55-8B7E-6A49-9BFF-EEB0497EB559}" destId="{BC982B06-4A49-8D44-B052-3065EF5CAC54}" srcOrd="0" destOrd="0" presId="urn:microsoft.com/office/officeart/2005/8/layout/vProcess5"/>
    <dgm:cxn modelId="{10764D8F-F01B-7A47-B5D2-FA66B781A92C}" srcId="{DF8A7D36-CC7E-48E7-9138-538AC2ECE3E2}" destId="{95FBCB55-8B7E-6A49-9BFF-EEB0497EB559}" srcOrd="2" destOrd="0" parTransId="{9717AE30-0226-764D-A58C-53937B4F3E79}" sibTransId="{5B82F98B-27B3-9B49-906C-8B3107691D2B}"/>
    <dgm:cxn modelId="{689F3791-212F-5B49-8A76-56258323891D}" type="presOf" srcId="{20ADFECF-202D-1245-88C0-05480459B853}" destId="{D360B1AB-5A89-B64D-94C2-A7832FFF1D52}" srcOrd="1" destOrd="0" presId="urn:microsoft.com/office/officeart/2005/8/layout/vProcess5"/>
    <dgm:cxn modelId="{C0D87795-65DD-7740-9BE8-80E50A677DEC}" type="presOf" srcId="{1E7F769F-FD85-4F4E-92FA-B5FF74726220}" destId="{358D78E3-6EA8-1045-80BB-78004D7C7CD1}" srcOrd="0" destOrd="0" presId="urn:microsoft.com/office/officeart/2005/8/layout/vProcess5"/>
    <dgm:cxn modelId="{C369E5CC-91B5-5C40-8751-A5A733BCF6C2}" type="presOf" srcId="{33951549-6185-0043-B2A3-B18D26AE1D33}" destId="{7604382A-27F0-5048-B8BC-11722581EB4B}" srcOrd="0" destOrd="0" presId="urn:microsoft.com/office/officeart/2005/8/layout/vProcess5"/>
    <dgm:cxn modelId="{EBCFC5CF-AAF3-3748-8F42-56A5825AB029}" srcId="{DF8A7D36-CC7E-48E7-9138-538AC2ECE3E2}" destId="{20ADFECF-202D-1245-88C0-05480459B853}" srcOrd="4" destOrd="0" parTransId="{D4650D48-BDAD-F344-B76D-14C9E2F222DF}" sibTransId="{B62B9D4E-8741-FE48-933E-F639D1080A92}"/>
    <dgm:cxn modelId="{84D862D1-FE3A-D140-9D35-8D98C6FA695E}" type="presOf" srcId="{98B342F2-F813-EB45-AD98-C355B21AF475}" destId="{341C058F-7342-084B-8616-8C6F7FF6A6FB}" srcOrd="1" destOrd="0" presId="urn:microsoft.com/office/officeart/2005/8/layout/vProcess5"/>
    <dgm:cxn modelId="{06E272D9-A63D-4915-A1DD-7024D7E38959}" srcId="{DF8A7D36-CC7E-48E7-9138-538AC2ECE3E2}" destId="{94C70A6B-B508-4557-B565-C884F0774868}" srcOrd="0" destOrd="0" parTransId="{06A80D9D-D3EE-46C8-B392-283A744FA3DC}" sibTransId="{0E276563-E839-43B0-A238-4B1ED21E0C6D}"/>
    <dgm:cxn modelId="{B83E27DC-8F53-9D4B-B7ED-0836DEEA7E1A}" type="presOf" srcId="{1839C141-EC90-CD48-B7B6-F80D9999DBDC}" destId="{F5E02A9E-1009-EF44-A07E-BCD98ADB23D0}" srcOrd="1" destOrd="0" presId="urn:microsoft.com/office/officeart/2005/8/layout/vProcess5"/>
    <dgm:cxn modelId="{4229EEF5-BE47-6140-A3D5-A3285EE992C8}" srcId="{DF8A7D36-CC7E-48E7-9138-538AC2ECE3E2}" destId="{7EEAA5E0-8DE9-DC46-8EA9-CDCA42222187}" srcOrd="5" destOrd="0" parTransId="{E54ABADE-D8F2-E74F-A8D1-3CB1DCBA1A65}" sibTransId="{1F88A1E6-ACBC-B043-87EC-74F33F4E015C}"/>
    <dgm:cxn modelId="{DB22CA17-DB8D-B44F-9AAD-9C58CA3B5684}" type="presParOf" srcId="{8D8C8DDC-D79B-A544-9377-022CF8E0CFC2}" destId="{DE061496-9C03-F941-8804-9939956E3AE7}" srcOrd="0" destOrd="0" presId="urn:microsoft.com/office/officeart/2005/8/layout/vProcess5"/>
    <dgm:cxn modelId="{2E57335F-56D8-664D-AA9B-739CB6AA515C}" type="presParOf" srcId="{8D8C8DDC-D79B-A544-9377-022CF8E0CFC2}" destId="{6F7871E1-B6B3-5846-90BD-DD433789BB34}" srcOrd="1" destOrd="0" presId="urn:microsoft.com/office/officeart/2005/8/layout/vProcess5"/>
    <dgm:cxn modelId="{65F4B36C-9013-FA4C-A1C3-C4BA754868A7}" type="presParOf" srcId="{8D8C8DDC-D79B-A544-9377-022CF8E0CFC2}" destId="{A9D93A60-8480-4B4D-B847-38B95A19B75A}" srcOrd="2" destOrd="0" presId="urn:microsoft.com/office/officeart/2005/8/layout/vProcess5"/>
    <dgm:cxn modelId="{FCF6E123-06AC-8D4D-8843-C257C9199EC5}" type="presParOf" srcId="{8D8C8DDC-D79B-A544-9377-022CF8E0CFC2}" destId="{BC982B06-4A49-8D44-B052-3065EF5CAC54}" srcOrd="3" destOrd="0" presId="urn:microsoft.com/office/officeart/2005/8/layout/vProcess5"/>
    <dgm:cxn modelId="{8EE2C4C5-1DBD-E043-8974-A82C38F78EAA}" type="presParOf" srcId="{8D8C8DDC-D79B-A544-9377-022CF8E0CFC2}" destId="{B6732E47-0C46-294F-9604-73CB11731787}" srcOrd="4" destOrd="0" presId="urn:microsoft.com/office/officeart/2005/8/layout/vProcess5"/>
    <dgm:cxn modelId="{D9E514C5-CB10-1841-9A84-02D405B6DBB3}" type="presParOf" srcId="{8D8C8DDC-D79B-A544-9377-022CF8E0CFC2}" destId="{1C299629-CE9D-374A-84C5-BF6FE61FEF6F}" srcOrd="5" destOrd="0" presId="urn:microsoft.com/office/officeart/2005/8/layout/vProcess5"/>
    <dgm:cxn modelId="{FBAAD6FE-7E06-D748-8488-B482B31A3A55}" type="presParOf" srcId="{8D8C8DDC-D79B-A544-9377-022CF8E0CFC2}" destId="{69E667A0-4EB2-1746-AA1C-FBD874782332}" srcOrd="6" destOrd="0" presId="urn:microsoft.com/office/officeart/2005/8/layout/vProcess5"/>
    <dgm:cxn modelId="{5AF985D0-DF40-AC47-A00C-A8962E4F5953}" type="presParOf" srcId="{8D8C8DDC-D79B-A544-9377-022CF8E0CFC2}" destId="{7604382A-27F0-5048-B8BC-11722581EB4B}" srcOrd="7" destOrd="0" presId="urn:microsoft.com/office/officeart/2005/8/layout/vProcess5"/>
    <dgm:cxn modelId="{CCCF18B5-2F81-E34D-BE28-41FA0BDAAB55}" type="presParOf" srcId="{8D8C8DDC-D79B-A544-9377-022CF8E0CFC2}" destId="{6A6F52E7-D015-CF4F-8B71-274EC4C63258}" srcOrd="8" destOrd="0" presId="urn:microsoft.com/office/officeart/2005/8/layout/vProcess5"/>
    <dgm:cxn modelId="{E907E720-ECD3-2F4E-9E27-9C3F89443425}" type="presParOf" srcId="{8D8C8DDC-D79B-A544-9377-022CF8E0CFC2}" destId="{358D78E3-6EA8-1045-80BB-78004D7C7CD1}" srcOrd="9" destOrd="0" presId="urn:microsoft.com/office/officeart/2005/8/layout/vProcess5"/>
    <dgm:cxn modelId="{35220DD7-B368-0E40-91ED-9CB8C0E5106F}" type="presParOf" srcId="{8D8C8DDC-D79B-A544-9377-022CF8E0CFC2}" destId="{37E81E88-B1D8-CD40-BA3C-9FDEF6AD7F20}" srcOrd="10" destOrd="0" presId="urn:microsoft.com/office/officeart/2005/8/layout/vProcess5"/>
    <dgm:cxn modelId="{B823AC15-E5D6-A74C-93EB-9BD831B49D88}" type="presParOf" srcId="{8D8C8DDC-D79B-A544-9377-022CF8E0CFC2}" destId="{341C058F-7342-084B-8616-8C6F7FF6A6FB}" srcOrd="11" destOrd="0" presId="urn:microsoft.com/office/officeart/2005/8/layout/vProcess5"/>
    <dgm:cxn modelId="{E37BF95E-C77B-3C40-BA93-53D9D2DBF346}" type="presParOf" srcId="{8D8C8DDC-D79B-A544-9377-022CF8E0CFC2}" destId="{E6CD65E2-CB74-7A40-A2FC-EE100B1271B7}" srcOrd="12" destOrd="0" presId="urn:microsoft.com/office/officeart/2005/8/layout/vProcess5"/>
    <dgm:cxn modelId="{F417AD7D-BE85-0145-85EC-F110F1601561}" type="presParOf" srcId="{8D8C8DDC-D79B-A544-9377-022CF8E0CFC2}" destId="{F5E02A9E-1009-EF44-A07E-BCD98ADB23D0}" srcOrd="13" destOrd="0" presId="urn:microsoft.com/office/officeart/2005/8/layout/vProcess5"/>
    <dgm:cxn modelId="{BDDAA6A1-6971-944D-BCD4-EE95351C1865}" type="presParOf" srcId="{8D8C8DDC-D79B-A544-9377-022CF8E0CFC2}" destId="{D360B1AB-5A89-B64D-94C2-A7832FFF1D52}"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Eliminated Columns (75) Down to 30 Total</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Filled NA Data &amp; Replace Null       With -1</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Cleaned Price Column and Standardized as Float</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Converted Bathroom to Number</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a:ln w="12700">
          <a:solidFill>
            <a:srgbClr val="574E6C"/>
          </a:solidFill>
        </a:ln>
      </dgm:spPr>
      <dgm:t>
        <a:bodyPr/>
        <a:lstStyle/>
        <a:p>
          <a:endParaRPr lang="en-US"/>
        </a:p>
      </dgm:t>
    </dgm:pt>
    <dgm:pt modelId="{EE802FAB-E1ED-4FDB-92E8-BF694A815DCC}">
      <dgm:prSet/>
      <dgm:spPr>
        <a:solidFill>
          <a:srgbClr val="574E6C"/>
        </a:solidFill>
        <a:ln>
          <a:noFill/>
        </a:ln>
      </dgm:spPr>
      <dgm:t>
        <a:bodyPr/>
        <a:lstStyle/>
        <a:p>
          <a:r>
            <a:rPr lang="en-US" dirty="0"/>
            <a:t>Removed Outliers (over $2,000)</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a:ln w="12700">
          <a:solidFill>
            <a:srgbClr val="574E6C"/>
          </a:solidFill>
        </a:ln>
      </dgm:spPr>
      <dgm:t>
        <a:bodyPr/>
        <a:lstStyle/>
        <a:p>
          <a:endParaRPr lang="en-US"/>
        </a:p>
      </dgm:t>
    </dgm:pt>
    <dgm:pt modelId="{64ADAD0B-A952-4D32-972D-51780803A615}">
      <dgm:prSet/>
      <dgm:spPr>
        <a:solidFill>
          <a:srgbClr val="574E6C"/>
        </a:solidFill>
        <a:ln>
          <a:noFill/>
        </a:ln>
      </dgm:spPr>
      <dgm:t>
        <a:bodyPr/>
        <a:lstStyle/>
        <a:p>
          <a:r>
            <a:rPr lang="en-US" dirty="0"/>
            <a:t>Converted Dates to Datetime</a:t>
          </a:r>
        </a:p>
      </dgm:t>
    </dgm:pt>
    <dgm:pt modelId="{58773708-4E52-4E33-8077-903EE92432D2}" type="parTrans" cxnId="{70880964-2E93-4A31-BF15-4B7A268FBD35}">
      <dgm:prSet/>
      <dgm:spPr/>
      <dgm:t>
        <a:bodyPr/>
        <a:lstStyle/>
        <a:p>
          <a:endParaRPr lang="en-US"/>
        </a:p>
      </dgm:t>
    </dgm:pt>
    <dgm:pt modelId="{C97396F0-E6A6-4845-8D32-659EA8BE04BA}" type="sibTrans" cxnId="{70880964-2E93-4A31-BF15-4B7A268FBD35}">
      <dgm:prSet/>
      <dgm:spPr>
        <a:ln w="12700">
          <a:solidFill>
            <a:srgbClr val="574E6C"/>
          </a:solidFill>
        </a:ln>
      </dgm:spPr>
      <dgm:t>
        <a:bodyPr/>
        <a:lstStyle/>
        <a:p>
          <a:endParaRPr lang="en-US"/>
        </a:p>
      </dgm:t>
    </dgm:pt>
    <dgm:pt modelId="{0FF6456D-49DA-433A-A778-D69A3D3C70E9}">
      <dgm:prSet/>
      <dgm:spPr>
        <a:solidFill>
          <a:srgbClr val="574E6C"/>
        </a:solidFill>
        <a:ln>
          <a:noFill/>
        </a:ln>
      </dgm:spPr>
      <dgm:t>
        <a:bodyPr/>
        <a:lstStyle/>
        <a:p>
          <a:r>
            <a:rPr lang="en-US" dirty="0"/>
            <a:t>Pulled in Airbnb Reviews Data</a:t>
          </a:r>
        </a:p>
      </dgm:t>
    </dgm:pt>
    <dgm:pt modelId="{833E1746-FA24-48FD-A369-0E7E8932682A}" type="parTrans" cxnId="{4FEE7514-CC88-4F1F-B2ED-69708AC18B6C}">
      <dgm:prSet/>
      <dgm:spPr/>
      <dgm:t>
        <a:bodyPr/>
        <a:lstStyle/>
        <a:p>
          <a:endParaRPr lang="en-US"/>
        </a:p>
      </dgm:t>
    </dgm:pt>
    <dgm:pt modelId="{1696FE34-333C-4DB4-A3A5-DDAB5FF8A277}" type="sibTrans" cxnId="{4FEE7514-CC88-4F1F-B2ED-69708AC18B6C}">
      <dgm:prSet/>
      <dgm:spPr>
        <a:ln w="12700">
          <a:solidFill>
            <a:srgbClr val="574E6C"/>
          </a:solidFill>
        </a:ln>
      </dgm:spPr>
      <dgm:t>
        <a:bodyPr/>
        <a:lstStyle/>
        <a:p>
          <a:endParaRPr lang="en-US"/>
        </a:p>
      </dgm:t>
    </dgm:pt>
    <dgm:pt modelId="{41FDA6C8-F4C2-4F85-A8F6-39CC5D5C23FB}">
      <dgm:prSet/>
      <dgm:spPr>
        <a:solidFill>
          <a:srgbClr val="574E6C"/>
        </a:solidFill>
        <a:ln>
          <a:noFill/>
        </a:ln>
      </dgm:spPr>
      <dgm:t>
        <a:bodyPr/>
        <a:lstStyle/>
        <a:p>
          <a:r>
            <a:rPr lang="en-US" dirty="0"/>
            <a:t>Calculated how often ”Starbucks” was mentioned in review</a:t>
          </a:r>
        </a:p>
      </dgm:t>
    </dgm:pt>
    <dgm:pt modelId="{B1E73CB7-278F-48FB-8808-E41ED8286F4C}" type="parTrans" cxnId="{6CFDD6C1-F9FD-4AA6-9ECF-8A2D91ADFA2E}">
      <dgm:prSet/>
      <dgm:spPr/>
      <dgm:t>
        <a:bodyPr/>
        <a:lstStyle/>
        <a:p>
          <a:endParaRPr lang="en-US"/>
        </a:p>
      </dgm:t>
    </dgm:pt>
    <dgm:pt modelId="{FBF626AF-78C9-4189-A550-F045154A0382}" type="sibTrans" cxnId="{6CFDD6C1-F9FD-4AA6-9ECF-8A2D91ADFA2E}">
      <dgm:prSet/>
      <dgm:spPr/>
      <dgm:t>
        <a:bodyPr/>
        <a:lstStyle/>
        <a:p>
          <a:endParaRPr lang="en-US"/>
        </a:p>
      </dgm:t>
    </dgm:pt>
    <dgm:pt modelId="{E7BDF298-E2EB-3741-871A-10A2B2750A23}" type="pres">
      <dgm:prSet presAssocID="{B432BFA8-AE9D-4DAD-8605-04C4EACDA18A}" presName="linear" presStyleCnt="0">
        <dgm:presLayoutVars>
          <dgm:animLvl val="lvl"/>
          <dgm:resizeHandles val="exact"/>
        </dgm:presLayoutVars>
      </dgm:prSet>
      <dgm:spPr/>
    </dgm:pt>
    <dgm:pt modelId="{9E49FB2B-CB43-0E41-AA00-EBA2190F9C5E}" type="pres">
      <dgm:prSet presAssocID="{106904FD-527A-41AF-B21B-0D2969C2EB1D}" presName="parentText" presStyleLbl="node1" presStyleIdx="0" presStyleCnt="8">
        <dgm:presLayoutVars>
          <dgm:chMax val="0"/>
          <dgm:bulletEnabled val="1"/>
        </dgm:presLayoutVars>
      </dgm:prSet>
      <dgm:spPr/>
    </dgm:pt>
    <dgm:pt modelId="{412F22CB-BAFB-C648-8897-E7BD9E905DE6}" type="pres">
      <dgm:prSet presAssocID="{EFEB82A4-7A32-4CD8-B22F-2D9475741C78}" presName="spacer" presStyleCnt="0"/>
      <dgm:spPr/>
    </dgm:pt>
    <dgm:pt modelId="{01D058C0-1667-C345-8108-6BF39156AC2D}" type="pres">
      <dgm:prSet presAssocID="{11B8AA8B-C787-4714-AA81-5244A863E157}" presName="parentText" presStyleLbl="node1" presStyleIdx="1" presStyleCnt="8">
        <dgm:presLayoutVars>
          <dgm:chMax val="0"/>
          <dgm:bulletEnabled val="1"/>
        </dgm:presLayoutVars>
      </dgm:prSet>
      <dgm:spPr/>
    </dgm:pt>
    <dgm:pt modelId="{92806684-F39C-634F-8AAE-CDE01C24B387}" type="pres">
      <dgm:prSet presAssocID="{66C4B6A9-7435-4E55-812D-FC2FA5F281C0}" presName="spacer" presStyleCnt="0"/>
      <dgm:spPr/>
    </dgm:pt>
    <dgm:pt modelId="{9283B72F-9C0A-8241-8354-C6E4BFF8E1ED}" type="pres">
      <dgm:prSet presAssocID="{866DBDFE-E5B0-4F56-A19D-D0544C06C63B}" presName="parentText" presStyleLbl="node1" presStyleIdx="2" presStyleCnt="8">
        <dgm:presLayoutVars>
          <dgm:chMax val="0"/>
          <dgm:bulletEnabled val="1"/>
        </dgm:presLayoutVars>
      </dgm:prSet>
      <dgm:spPr/>
    </dgm:pt>
    <dgm:pt modelId="{5025F8B2-4790-8E45-82B8-11F3C99D0F08}" type="pres">
      <dgm:prSet presAssocID="{7DC6441F-9E5B-4346-AB6E-ECC6DC60B4D5}" presName="spacer" presStyleCnt="0"/>
      <dgm:spPr/>
    </dgm:pt>
    <dgm:pt modelId="{031BD258-B93D-7940-BDE8-038D4E1E5B22}" type="pres">
      <dgm:prSet presAssocID="{4EECE36F-C867-4C71-9AB1-4EDF57FB1EFB}" presName="parentText" presStyleLbl="node1" presStyleIdx="3" presStyleCnt="8">
        <dgm:presLayoutVars>
          <dgm:chMax val="0"/>
          <dgm:bulletEnabled val="1"/>
        </dgm:presLayoutVars>
      </dgm:prSet>
      <dgm:spPr/>
    </dgm:pt>
    <dgm:pt modelId="{E8ECDA5D-898F-C646-BAF2-E098B4124488}" type="pres">
      <dgm:prSet presAssocID="{A2A4CC28-C6C3-4997-B0AB-CBD36CEBB66F}" presName="spacer" presStyleCnt="0"/>
      <dgm:spPr/>
    </dgm:pt>
    <dgm:pt modelId="{B4147794-C7DC-2C4C-B951-480F028E376C}" type="pres">
      <dgm:prSet presAssocID="{EE802FAB-E1ED-4FDB-92E8-BF694A815DCC}" presName="parentText" presStyleLbl="node1" presStyleIdx="4" presStyleCnt="8">
        <dgm:presLayoutVars>
          <dgm:chMax val="0"/>
          <dgm:bulletEnabled val="1"/>
        </dgm:presLayoutVars>
      </dgm:prSet>
      <dgm:spPr/>
    </dgm:pt>
    <dgm:pt modelId="{3FEE570A-AD3A-A94F-8F37-ADF7D624CA70}" type="pres">
      <dgm:prSet presAssocID="{B05379C7-5409-454F-A6FF-2E8F829EDFE3}" presName="spacer" presStyleCnt="0"/>
      <dgm:spPr/>
    </dgm:pt>
    <dgm:pt modelId="{1593C5BE-B02D-B24E-B223-74AD9BD63AC8}" type="pres">
      <dgm:prSet presAssocID="{64ADAD0B-A952-4D32-972D-51780803A615}" presName="parentText" presStyleLbl="node1" presStyleIdx="5" presStyleCnt="8">
        <dgm:presLayoutVars>
          <dgm:chMax val="0"/>
          <dgm:bulletEnabled val="1"/>
        </dgm:presLayoutVars>
      </dgm:prSet>
      <dgm:spPr/>
    </dgm:pt>
    <dgm:pt modelId="{67C9B59A-DC6F-DD48-A835-1114B3C4C024}" type="pres">
      <dgm:prSet presAssocID="{C97396F0-E6A6-4845-8D32-659EA8BE04BA}" presName="spacer" presStyleCnt="0"/>
      <dgm:spPr/>
    </dgm:pt>
    <dgm:pt modelId="{0A5EAACE-7622-CC46-B6D5-F913DE5363FD}" type="pres">
      <dgm:prSet presAssocID="{0FF6456D-49DA-433A-A778-D69A3D3C70E9}" presName="parentText" presStyleLbl="node1" presStyleIdx="6" presStyleCnt="8" custLinFactNeighborX="-190">
        <dgm:presLayoutVars>
          <dgm:chMax val="0"/>
          <dgm:bulletEnabled val="1"/>
        </dgm:presLayoutVars>
      </dgm:prSet>
      <dgm:spPr/>
    </dgm:pt>
    <dgm:pt modelId="{B42AADDC-5CE4-C64F-8A14-E157A210329B}" type="pres">
      <dgm:prSet presAssocID="{1696FE34-333C-4DB4-A3A5-DDAB5FF8A277}" presName="spacer" presStyleCnt="0"/>
      <dgm:spPr/>
    </dgm:pt>
    <dgm:pt modelId="{5488B9F4-474A-3944-B942-13AD406AA0CB}" type="pres">
      <dgm:prSet presAssocID="{41FDA6C8-F4C2-4F85-A8F6-39CC5D5C23FB}" presName="parentText" presStyleLbl="node1" presStyleIdx="7" presStyleCnt="8">
        <dgm:presLayoutVars>
          <dgm:chMax val="0"/>
          <dgm:bulletEnabled val="1"/>
        </dgm:presLayoutVars>
      </dgm:prSet>
      <dgm:spPr/>
    </dgm:pt>
  </dgm:ptLst>
  <dgm:cxnLst>
    <dgm:cxn modelId="{3723B107-292B-D54B-967B-8004FC4266D5}" type="presOf" srcId="{4EECE36F-C867-4C71-9AB1-4EDF57FB1EFB}" destId="{031BD258-B93D-7940-BDE8-038D4E1E5B22}" srcOrd="0" destOrd="0" presId="urn:microsoft.com/office/officeart/2005/8/layout/vList2"/>
    <dgm:cxn modelId="{4FEE7514-CC88-4F1F-B2ED-69708AC18B6C}" srcId="{B432BFA8-AE9D-4DAD-8605-04C4EACDA18A}" destId="{0FF6456D-49DA-433A-A778-D69A3D3C70E9}" srcOrd="6" destOrd="0" parTransId="{833E1746-FA24-48FD-A369-0E7E8932682A}" sibTransId="{1696FE34-333C-4DB4-A3A5-DDAB5FF8A277}"/>
    <dgm:cxn modelId="{B2AC0119-7A4F-5F4D-A833-8F624321986A}" type="presOf" srcId="{64ADAD0B-A952-4D32-972D-51780803A615}" destId="{1593C5BE-B02D-B24E-B223-74AD9BD63AC8}"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58C8FC49-AFC7-2E4B-BC20-6329354B1272}" type="presOf" srcId="{EE802FAB-E1ED-4FDB-92E8-BF694A815DCC}" destId="{B4147794-C7DC-2C4C-B951-480F028E376C}" srcOrd="0" destOrd="0" presId="urn:microsoft.com/office/officeart/2005/8/layout/vList2"/>
    <dgm:cxn modelId="{CE3C924B-00B1-B149-A158-51898714C3E3}" type="presOf" srcId="{866DBDFE-E5B0-4F56-A19D-D0544C06C63B}" destId="{9283B72F-9C0A-8241-8354-C6E4BFF8E1ED}" srcOrd="0" destOrd="0" presId="urn:microsoft.com/office/officeart/2005/8/layout/vList2"/>
    <dgm:cxn modelId="{70880964-2E93-4A31-BF15-4B7A268FBD35}" srcId="{B432BFA8-AE9D-4DAD-8605-04C4EACDA18A}" destId="{64ADAD0B-A952-4D32-972D-51780803A615}" srcOrd="5" destOrd="0" parTransId="{58773708-4E52-4E33-8077-903EE92432D2}" sibTransId="{C97396F0-E6A6-4845-8D32-659EA8BE04BA}"/>
    <dgm:cxn modelId="{82769C69-9F76-7740-81B0-85DA788112BE}" type="presOf" srcId="{11B8AA8B-C787-4714-AA81-5244A863E157}" destId="{01D058C0-1667-C345-8108-6BF39156AC2D}" srcOrd="0" destOrd="0" presId="urn:microsoft.com/office/officeart/2005/8/layout/vList2"/>
    <dgm:cxn modelId="{8CC234BD-5232-DE40-9C2C-919DF8F62A61}" type="presOf" srcId="{B432BFA8-AE9D-4DAD-8605-04C4EACDA18A}" destId="{E7BDF298-E2EB-3741-871A-10A2B2750A23}" srcOrd="0" destOrd="0" presId="urn:microsoft.com/office/officeart/2005/8/layout/vList2"/>
    <dgm:cxn modelId="{6CFDD6C1-F9FD-4AA6-9ECF-8A2D91ADFA2E}" srcId="{B432BFA8-AE9D-4DAD-8605-04C4EACDA18A}" destId="{41FDA6C8-F4C2-4F85-A8F6-39CC5D5C23FB}" srcOrd="7" destOrd="0" parTransId="{B1E73CB7-278F-48FB-8808-E41ED8286F4C}" sibTransId="{FBF626AF-78C9-4189-A550-F045154A0382}"/>
    <dgm:cxn modelId="{9E1277C7-A841-1941-877F-D8951B163BAF}" type="presOf" srcId="{0FF6456D-49DA-433A-A778-D69A3D3C70E9}" destId="{0A5EAACE-7622-CC46-B6D5-F913DE5363FD}" srcOrd="0" destOrd="0" presId="urn:microsoft.com/office/officeart/2005/8/layout/vList2"/>
    <dgm:cxn modelId="{AFF19FD2-3319-C04A-9238-429070EB794F}" type="presOf" srcId="{106904FD-527A-41AF-B21B-0D2969C2EB1D}" destId="{9E49FB2B-CB43-0E41-AA00-EBA2190F9C5E}" srcOrd="0" destOrd="0" presId="urn:microsoft.com/office/officeart/2005/8/layout/vList2"/>
    <dgm:cxn modelId="{7A7035DC-3DD8-7947-AA47-C910DD4F6335}" type="presOf" srcId="{41FDA6C8-F4C2-4F85-A8F6-39CC5D5C23FB}" destId="{5488B9F4-474A-3944-B942-13AD406AA0CB}" srcOrd="0" destOrd="0" presId="urn:microsoft.com/office/officeart/2005/8/layout/vList2"/>
    <dgm:cxn modelId="{E59F13E4-54DC-6A45-B7A2-51FB41117A06}" type="presParOf" srcId="{E7BDF298-E2EB-3741-871A-10A2B2750A23}" destId="{9E49FB2B-CB43-0E41-AA00-EBA2190F9C5E}" srcOrd="0" destOrd="0" presId="urn:microsoft.com/office/officeart/2005/8/layout/vList2"/>
    <dgm:cxn modelId="{AE2964B3-DE62-6B46-932F-39B3FA81EC16}" type="presParOf" srcId="{E7BDF298-E2EB-3741-871A-10A2B2750A23}" destId="{412F22CB-BAFB-C648-8897-E7BD9E905DE6}" srcOrd="1" destOrd="0" presId="urn:microsoft.com/office/officeart/2005/8/layout/vList2"/>
    <dgm:cxn modelId="{35F715D6-84BD-FC44-BEBE-7ADDC4982FB8}" type="presParOf" srcId="{E7BDF298-E2EB-3741-871A-10A2B2750A23}" destId="{01D058C0-1667-C345-8108-6BF39156AC2D}" srcOrd="2" destOrd="0" presId="urn:microsoft.com/office/officeart/2005/8/layout/vList2"/>
    <dgm:cxn modelId="{F94F9B4A-B0AD-AB45-9B55-95D66867F5C3}" type="presParOf" srcId="{E7BDF298-E2EB-3741-871A-10A2B2750A23}" destId="{92806684-F39C-634F-8AAE-CDE01C24B387}" srcOrd="3" destOrd="0" presId="urn:microsoft.com/office/officeart/2005/8/layout/vList2"/>
    <dgm:cxn modelId="{38C91BEE-A4CB-F542-AB87-2F0D90CB8480}" type="presParOf" srcId="{E7BDF298-E2EB-3741-871A-10A2B2750A23}" destId="{9283B72F-9C0A-8241-8354-C6E4BFF8E1ED}" srcOrd="4" destOrd="0" presId="urn:microsoft.com/office/officeart/2005/8/layout/vList2"/>
    <dgm:cxn modelId="{2AFE5764-9F24-2441-BD49-E393B7267BDD}" type="presParOf" srcId="{E7BDF298-E2EB-3741-871A-10A2B2750A23}" destId="{5025F8B2-4790-8E45-82B8-11F3C99D0F08}" srcOrd="5" destOrd="0" presId="urn:microsoft.com/office/officeart/2005/8/layout/vList2"/>
    <dgm:cxn modelId="{BBD539B8-E808-454C-848A-0418F878E90F}" type="presParOf" srcId="{E7BDF298-E2EB-3741-871A-10A2B2750A23}" destId="{031BD258-B93D-7940-BDE8-038D4E1E5B22}" srcOrd="6" destOrd="0" presId="urn:microsoft.com/office/officeart/2005/8/layout/vList2"/>
    <dgm:cxn modelId="{5678281F-EE7C-094E-947D-9C798ED82EC3}" type="presParOf" srcId="{E7BDF298-E2EB-3741-871A-10A2B2750A23}" destId="{E8ECDA5D-898F-C646-BAF2-E098B4124488}" srcOrd="7" destOrd="0" presId="urn:microsoft.com/office/officeart/2005/8/layout/vList2"/>
    <dgm:cxn modelId="{395F2DC1-2311-D945-9970-A6664D328188}" type="presParOf" srcId="{E7BDF298-E2EB-3741-871A-10A2B2750A23}" destId="{B4147794-C7DC-2C4C-B951-480F028E376C}" srcOrd="8" destOrd="0" presId="urn:microsoft.com/office/officeart/2005/8/layout/vList2"/>
    <dgm:cxn modelId="{2D5AFA3B-9C64-9C4F-9F6F-86E10A18B182}" type="presParOf" srcId="{E7BDF298-E2EB-3741-871A-10A2B2750A23}" destId="{3FEE570A-AD3A-A94F-8F37-ADF7D624CA70}" srcOrd="9" destOrd="0" presId="urn:microsoft.com/office/officeart/2005/8/layout/vList2"/>
    <dgm:cxn modelId="{124AD20B-4C76-D44B-A297-2E313268CD23}" type="presParOf" srcId="{E7BDF298-E2EB-3741-871A-10A2B2750A23}" destId="{1593C5BE-B02D-B24E-B223-74AD9BD63AC8}" srcOrd="10" destOrd="0" presId="urn:microsoft.com/office/officeart/2005/8/layout/vList2"/>
    <dgm:cxn modelId="{C8DAD3FE-0BB6-DF46-8AF9-DCA62D106CD6}" type="presParOf" srcId="{E7BDF298-E2EB-3741-871A-10A2B2750A23}" destId="{67C9B59A-DC6F-DD48-A835-1114B3C4C024}" srcOrd="11" destOrd="0" presId="urn:microsoft.com/office/officeart/2005/8/layout/vList2"/>
    <dgm:cxn modelId="{BD00304E-0FC0-694B-AE27-32526870F1C1}" type="presParOf" srcId="{E7BDF298-E2EB-3741-871A-10A2B2750A23}" destId="{0A5EAACE-7622-CC46-B6D5-F913DE5363FD}" srcOrd="12" destOrd="0" presId="urn:microsoft.com/office/officeart/2005/8/layout/vList2"/>
    <dgm:cxn modelId="{E94750F6-685C-524D-A599-6E7C79E70A60}" type="presParOf" srcId="{E7BDF298-E2EB-3741-871A-10A2B2750A23}" destId="{B42AADDC-5CE4-C64F-8A14-E157A210329B}" srcOrd="13" destOrd="0" presId="urn:microsoft.com/office/officeart/2005/8/layout/vList2"/>
    <dgm:cxn modelId="{B227CF13-7A45-7242-BA62-472DC52C559B}" type="presParOf" srcId="{E7BDF298-E2EB-3741-871A-10A2B2750A23}" destId="{5488B9F4-474A-3944-B942-13AD406AA0C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Selected Columns to Keep</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Filter for Location</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Postal Code Standardized to Five Digits</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Found Average Latitude and Longitude</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574E6C"/>
        </a:solidFill>
        <a:ln>
          <a:noFill/>
        </a:ln>
      </dgm:spPr>
      <dgm:t>
        <a:bodyPr/>
        <a:lstStyle/>
        <a:p>
          <a:r>
            <a:rPr lang="en-US" dirty="0"/>
            <a:t>Calculated within 25 Mile Radius  of all Starbucks Locations</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54794B6B-39B7-4C48-B713-4575A2F1691F}" type="pres">
      <dgm:prSet presAssocID="{B432BFA8-AE9D-4DAD-8605-04C4EACDA18A}" presName="linear" presStyleCnt="0">
        <dgm:presLayoutVars>
          <dgm:animLvl val="lvl"/>
          <dgm:resizeHandles val="exact"/>
        </dgm:presLayoutVars>
      </dgm:prSet>
      <dgm:spPr/>
    </dgm:pt>
    <dgm:pt modelId="{FE75ED79-504F-874E-BBDE-51632294101E}" type="pres">
      <dgm:prSet presAssocID="{106904FD-527A-41AF-B21B-0D2969C2EB1D}" presName="parentText" presStyleLbl="node1" presStyleIdx="0" presStyleCnt="5" custLinFactNeighborY="-10362">
        <dgm:presLayoutVars>
          <dgm:chMax val="0"/>
          <dgm:bulletEnabled val="1"/>
        </dgm:presLayoutVars>
      </dgm:prSet>
      <dgm:spPr/>
    </dgm:pt>
    <dgm:pt modelId="{2752198F-777E-8142-806C-ECBC730E2832}" type="pres">
      <dgm:prSet presAssocID="{EFEB82A4-7A32-4CD8-B22F-2D9475741C78}" presName="spacer" presStyleCnt="0"/>
      <dgm:spPr/>
    </dgm:pt>
    <dgm:pt modelId="{559F7172-69A2-2642-A4EC-DEEE611B7B7F}" type="pres">
      <dgm:prSet presAssocID="{11B8AA8B-C787-4714-AA81-5244A863E157}" presName="parentText" presStyleLbl="node1" presStyleIdx="1" presStyleCnt="5">
        <dgm:presLayoutVars>
          <dgm:chMax val="0"/>
          <dgm:bulletEnabled val="1"/>
        </dgm:presLayoutVars>
      </dgm:prSet>
      <dgm:spPr/>
    </dgm:pt>
    <dgm:pt modelId="{19730F6B-B6E0-B649-9763-94F3E0EA00B0}" type="pres">
      <dgm:prSet presAssocID="{66C4B6A9-7435-4E55-812D-FC2FA5F281C0}" presName="spacer" presStyleCnt="0"/>
      <dgm:spPr/>
    </dgm:pt>
    <dgm:pt modelId="{E960D712-2EA1-3242-9C52-422A10851AA6}" type="pres">
      <dgm:prSet presAssocID="{866DBDFE-E5B0-4F56-A19D-D0544C06C63B}" presName="parentText" presStyleLbl="node1" presStyleIdx="2" presStyleCnt="5">
        <dgm:presLayoutVars>
          <dgm:chMax val="0"/>
          <dgm:bulletEnabled val="1"/>
        </dgm:presLayoutVars>
      </dgm:prSet>
      <dgm:spPr/>
    </dgm:pt>
    <dgm:pt modelId="{87E67BC8-B71F-394E-AC26-284C76BD7506}" type="pres">
      <dgm:prSet presAssocID="{7DC6441F-9E5B-4346-AB6E-ECC6DC60B4D5}" presName="spacer" presStyleCnt="0"/>
      <dgm:spPr/>
    </dgm:pt>
    <dgm:pt modelId="{9E4B9004-C584-524E-8A36-D5C245EFCC71}" type="pres">
      <dgm:prSet presAssocID="{4EECE36F-C867-4C71-9AB1-4EDF57FB1EFB}" presName="parentText" presStyleLbl="node1" presStyleIdx="3" presStyleCnt="5">
        <dgm:presLayoutVars>
          <dgm:chMax val="0"/>
          <dgm:bulletEnabled val="1"/>
        </dgm:presLayoutVars>
      </dgm:prSet>
      <dgm:spPr/>
    </dgm:pt>
    <dgm:pt modelId="{4C1DF78D-4553-2E47-A37E-21B42E1D2D02}" type="pres">
      <dgm:prSet presAssocID="{A2A4CC28-C6C3-4997-B0AB-CBD36CEBB66F}" presName="spacer" presStyleCnt="0"/>
      <dgm:spPr/>
    </dgm:pt>
    <dgm:pt modelId="{223DF597-8DB8-7A46-851D-8366B26D4C44}" type="pres">
      <dgm:prSet presAssocID="{EE802FAB-E1ED-4FDB-92E8-BF694A815DCC}" presName="parentText" presStyleLbl="node1" presStyleIdx="4" presStyleCnt="5">
        <dgm:presLayoutVars>
          <dgm:chMax val="0"/>
          <dgm:bulletEnabled val="1"/>
        </dgm:presLayoutVars>
      </dgm:prSet>
      <dgm:spPr/>
    </dgm:pt>
  </dgm:ptLst>
  <dgm:cxnLst>
    <dgm:cxn modelId="{E31A551B-0A5E-E74D-891D-DA29B3115889}" type="presOf" srcId="{B432BFA8-AE9D-4DAD-8605-04C4EACDA18A}" destId="{54794B6B-39B7-4C48-B713-4575A2F1691F}"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0E80AF27-CA6E-2A4C-8CF0-857EE70A1A8E}" type="presOf" srcId="{866DBDFE-E5B0-4F56-A19D-D0544C06C63B}" destId="{E960D712-2EA1-3242-9C52-422A10851AA6}" srcOrd="0" destOrd="0" presId="urn:microsoft.com/office/officeart/2005/8/layout/vList2"/>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AFCC8F5D-AFF7-FF4E-904D-C6B0EEF0900E}" type="presOf" srcId="{106904FD-527A-41AF-B21B-0D2969C2EB1D}" destId="{FE75ED79-504F-874E-BBDE-51632294101E}" srcOrd="0" destOrd="0" presId="urn:microsoft.com/office/officeart/2005/8/layout/vList2"/>
    <dgm:cxn modelId="{2D33678F-F166-3F40-8226-BE216ED64899}" type="presOf" srcId="{EE802FAB-E1ED-4FDB-92E8-BF694A815DCC}" destId="{223DF597-8DB8-7A46-851D-8366B26D4C44}" srcOrd="0" destOrd="0" presId="urn:microsoft.com/office/officeart/2005/8/layout/vList2"/>
    <dgm:cxn modelId="{C9ADDEAA-E621-3C46-8611-9CF76997ACCF}" type="presOf" srcId="{4EECE36F-C867-4C71-9AB1-4EDF57FB1EFB}" destId="{9E4B9004-C584-524E-8A36-D5C245EFCC71}" srcOrd="0" destOrd="0" presId="urn:microsoft.com/office/officeart/2005/8/layout/vList2"/>
    <dgm:cxn modelId="{54AD04D0-8F90-454E-A054-7C6DF9E362BD}" type="presOf" srcId="{11B8AA8B-C787-4714-AA81-5244A863E157}" destId="{559F7172-69A2-2642-A4EC-DEEE611B7B7F}" srcOrd="0" destOrd="0" presId="urn:microsoft.com/office/officeart/2005/8/layout/vList2"/>
    <dgm:cxn modelId="{33BDFC77-AB50-4B4A-B559-01D294891D3B}" type="presParOf" srcId="{54794B6B-39B7-4C48-B713-4575A2F1691F}" destId="{FE75ED79-504F-874E-BBDE-51632294101E}" srcOrd="0" destOrd="0" presId="urn:microsoft.com/office/officeart/2005/8/layout/vList2"/>
    <dgm:cxn modelId="{98017706-EB87-F64E-A5D1-53E04CE1C742}" type="presParOf" srcId="{54794B6B-39B7-4C48-B713-4575A2F1691F}" destId="{2752198F-777E-8142-806C-ECBC730E2832}" srcOrd="1" destOrd="0" presId="urn:microsoft.com/office/officeart/2005/8/layout/vList2"/>
    <dgm:cxn modelId="{BB10CCE8-9599-CD45-94F2-37281A65D816}" type="presParOf" srcId="{54794B6B-39B7-4C48-B713-4575A2F1691F}" destId="{559F7172-69A2-2642-A4EC-DEEE611B7B7F}" srcOrd="2" destOrd="0" presId="urn:microsoft.com/office/officeart/2005/8/layout/vList2"/>
    <dgm:cxn modelId="{34062D4E-6277-0A41-81F9-B08A44FCFEB4}" type="presParOf" srcId="{54794B6B-39B7-4C48-B713-4575A2F1691F}" destId="{19730F6B-B6E0-B649-9763-94F3E0EA00B0}" srcOrd="3" destOrd="0" presId="urn:microsoft.com/office/officeart/2005/8/layout/vList2"/>
    <dgm:cxn modelId="{CD6724DA-854F-ED4A-AAD8-50F417FA73E9}" type="presParOf" srcId="{54794B6B-39B7-4C48-B713-4575A2F1691F}" destId="{E960D712-2EA1-3242-9C52-422A10851AA6}" srcOrd="4" destOrd="0" presId="urn:microsoft.com/office/officeart/2005/8/layout/vList2"/>
    <dgm:cxn modelId="{9F5CA726-DBB6-094F-989C-DF3A2AAC5685}" type="presParOf" srcId="{54794B6B-39B7-4C48-B713-4575A2F1691F}" destId="{87E67BC8-B71F-394E-AC26-284C76BD7506}" srcOrd="5" destOrd="0" presId="urn:microsoft.com/office/officeart/2005/8/layout/vList2"/>
    <dgm:cxn modelId="{04EEBF5E-2157-1E4F-A6D7-414B55FBD7CB}" type="presParOf" srcId="{54794B6B-39B7-4C48-B713-4575A2F1691F}" destId="{9E4B9004-C584-524E-8A36-D5C245EFCC71}" srcOrd="6" destOrd="0" presId="urn:microsoft.com/office/officeart/2005/8/layout/vList2"/>
    <dgm:cxn modelId="{9EAE8BE5-968E-BA47-8FFA-717F149E1C9A}" type="presParOf" srcId="{54794B6B-39B7-4C48-B713-4575A2F1691F}" destId="{4C1DF78D-4553-2E47-A37E-21B42E1D2D02}" srcOrd="7" destOrd="0" presId="urn:microsoft.com/office/officeart/2005/8/layout/vList2"/>
    <dgm:cxn modelId="{7CEE085B-7677-4148-A9B9-9AFC036773DD}" type="presParOf" srcId="{54794B6B-39B7-4C48-B713-4575A2F1691F}" destId="{223DF597-8DB8-7A46-851D-8366B26D4C44}" srcOrd="8" destOrd="0" presId="urn:microsoft.com/office/officeart/2005/8/layout/vList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871E1-B6B3-5846-90BD-DD433789BB34}">
      <dsp:nvSpPr>
        <dsp:cNvPr id="0" name=""/>
        <dsp:cNvSpPr/>
      </dsp:nvSpPr>
      <dsp:spPr>
        <a:xfrm>
          <a:off x="0" y="0"/>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solidFill>
                <a:schemeClr val="tx1">
                  <a:lumMod val="65000"/>
                  <a:lumOff val="35000"/>
                </a:schemeClr>
              </a:solidFill>
            </a:rPr>
            <a:t>The MC Square Team</a:t>
          </a:r>
        </a:p>
      </dsp:txBody>
      <dsp:txXfrm>
        <a:off x="25871" y="25871"/>
        <a:ext cx="7402991" cy="831564"/>
      </dsp:txXfrm>
    </dsp:sp>
    <dsp:sp modelId="{A9D93A60-8480-4B4D-B847-38B95A19B75A}">
      <dsp:nvSpPr>
        <dsp:cNvPr id="0" name=""/>
        <dsp:cNvSpPr/>
      </dsp:nvSpPr>
      <dsp:spPr>
        <a:xfrm>
          <a:off x="631715" y="1005988"/>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solidFill>
                <a:schemeClr val="tx1">
                  <a:lumMod val="65000"/>
                  <a:lumOff val="35000"/>
                </a:schemeClr>
              </a:solidFill>
            </a:rPr>
            <a:t>Project Overview</a:t>
          </a:r>
        </a:p>
      </dsp:txBody>
      <dsp:txXfrm>
        <a:off x="657586" y="1031859"/>
        <a:ext cx="7201888" cy="831564"/>
      </dsp:txXfrm>
    </dsp:sp>
    <dsp:sp modelId="{BC982B06-4A49-8D44-B052-3065EF5CAC54}">
      <dsp:nvSpPr>
        <dsp:cNvPr id="0" name=""/>
        <dsp:cNvSpPr/>
      </dsp:nvSpPr>
      <dsp:spPr>
        <a:xfrm>
          <a:off x="1263431" y="2011977"/>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solidFill>
                <a:schemeClr val="tx1">
                  <a:lumMod val="65000"/>
                  <a:lumOff val="35000"/>
                </a:schemeClr>
              </a:solidFill>
            </a:rPr>
            <a:t>Data Selection, Collection &amp; Cleanup</a:t>
          </a:r>
        </a:p>
      </dsp:txBody>
      <dsp:txXfrm>
        <a:off x="1289302" y="2037848"/>
        <a:ext cx="7201888" cy="831564"/>
      </dsp:txXfrm>
    </dsp:sp>
    <dsp:sp modelId="{B6732E47-0C46-294F-9604-73CB11731787}">
      <dsp:nvSpPr>
        <dsp:cNvPr id="0" name=""/>
        <dsp:cNvSpPr/>
      </dsp:nvSpPr>
      <dsp:spPr>
        <a:xfrm>
          <a:off x="1895146" y="3017965"/>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solidFill>
                <a:schemeClr val="tx1">
                  <a:lumMod val="65000"/>
                  <a:lumOff val="35000"/>
                </a:schemeClr>
              </a:solidFill>
            </a:rPr>
            <a:t>Approach &amp; Findings</a:t>
          </a:r>
        </a:p>
      </dsp:txBody>
      <dsp:txXfrm>
        <a:off x="1921017" y="3043836"/>
        <a:ext cx="7201888" cy="831564"/>
      </dsp:txXfrm>
    </dsp:sp>
    <dsp:sp modelId="{1C299629-CE9D-374A-84C5-BF6FE61FEF6F}">
      <dsp:nvSpPr>
        <dsp:cNvPr id="0" name=""/>
        <dsp:cNvSpPr/>
      </dsp:nvSpPr>
      <dsp:spPr>
        <a:xfrm>
          <a:off x="2526862" y="4023954"/>
          <a:ext cx="8459495" cy="88330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baseline="0" dirty="0">
              <a:solidFill>
                <a:schemeClr val="tx1">
                  <a:lumMod val="65000"/>
                  <a:lumOff val="35000"/>
                </a:schemeClr>
              </a:solidFill>
            </a:rPr>
            <a:t>Challenges &amp; Lessons Learned</a:t>
          </a:r>
        </a:p>
      </dsp:txBody>
      <dsp:txXfrm>
        <a:off x="2552733" y="4049825"/>
        <a:ext cx="7201888" cy="831564"/>
      </dsp:txXfrm>
    </dsp:sp>
    <dsp:sp modelId="{69E667A0-4EB2-1746-AA1C-FBD874782332}">
      <dsp:nvSpPr>
        <dsp:cNvPr id="0" name=""/>
        <dsp:cNvSpPr/>
      </dsp:nvSpPr>
      <dsp:spPr>
        <a:xfrm>
          <a:off x="7885346" y="645304"/>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014530" y="645304"/>
        <a:ext cx="315781" cy="432047"/>
      </dsp:txXfrm>
    </dsp:sp>
    <dsp:sp modelId="{7604382A-27F0-5048-B8BC-11722581EB4B}">
      <dsp:nvSpPr>
        <dsp:cNvPr id="0" name=""/>
        <dsp:cNvSpPr/>
      </dsp:nvSpPr>
      <dsp:spPr>
        <a:xfrm>
          <a:off x="8517061" y="1651293"/>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46245" y="1651293"/>
        <a:ext cx="315781" cy="432047"/>
      </dsp:txXfrm>
    </dsp:sp>
    <dsp:sp modelId="{6A6F52E7-D015-CF4F-8B71-274EC4C63258}">
      <dsp:nvSpPr>
        <dsp:cNvPr id="0" name=""/>
        <dsp:cNvSpPr/>
      </dsp:nvSpPr>
      <dsp:spPr>
        <a:xfrm>
          <a:off x="9148777" y="2642560"/>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277961" y="2642560"/>
        <a:ext cx="315781" cy="432047"/>
      </dsp:txXfrm>
    </dsp:sp>
    <dsp:sp modelId="{358D78E3-6EA8-1045-80BB-78004D7C7CD1}">
      <dsp:nvSpPr>
        <dsp:cNvPr id="0" name=""/>
        <dsp:cNvSpPr/>
      </dsp:nvSpPr>
      <dsp:spPr>
        <a:xfrm>
          <a:off x="9780492" y="3658363"/>
          <a:ext cx="574149" cy="574149"/>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909676" y="3658363"/>
        <a:ext cx="315781" cy="4320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9FB2B-CB43-0E41-AA00-EBA2190F9C5E}">
      <dsp:nvSpPr>
        <dsp:cNvPr id="0" name=""/>
        <dsp:cNvSpPr/>
      </dsp:nvSpPr>
      <dsp:spPr>
        <a:xfrm>
          <a:off x="0" y="34886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Eliminated Columns (75) Down to 30 Total</a:t>
          </a:r>
        </a:p>
      </dsp:txBody>
      <dsp:txXfrm>
        <a:off x="12879" y="361746"/>
        <a:ext cx="3744082" cy="238077"/>
      </dsp:txXfrm>
    </dsp:sp>
    <dsp:sp modelId="{01D058C0-1667-C345-8108-6BF39156AC2D}">
      <dsp:nvSpPr>
        <dsp:cNvPr id="0" name=""/>
        <dsp:cNvSpPr/>
      </dsp:nvSpPr>
      <dsp:spPr>
        <a:xfrm>
          <a:off x="0" y="64438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Filled NA Data &amp; Replace Null       With -1</a:t>
          </a:r>
        </a:p>
      </dsp:txBody>
      <dsp:txXfrm>
        <a:off x="12879" y="657261"/>
        <a:ext cx="3744082" cy="238077"/>
      </dsp:txXfrm>
    </dsp:sp>
    <dsp:sp modelId="{9283B72F-9C0A-8241-8354-C6E4BFF8E1ED}">
      <dsp:nvSpPr>
        <dsp:cNvPr id="0" name=""/>
        <dsp:cNvSpPr/>
      </dsp:nvSpPr>
      <dsp:spPr>
        <a:xfrm>
          <a:off x="0" y="93989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Cleaned Price Column and Standardized as Float</a:t>
          </a:r>
        </a:p>
      </dsp:txBody>
      <dsp:txXfrm>
        <a:off x="12879" y="952776"/>
        <a:ext cx="3744082" cy="238077"/>
      </dsp:txXfrm>
    </dsp:sp>
    <dsp:sp modelId="{031BD258-B93D-7940-BDE8-038D4E1E5B22}">
      <dsp:nvSpPr>
        <dsp:cNvPr id="0" name=""/>
        <dsp:cNvSpPr/>
      </dsp:nvSpPr>
      <dsp:spPr>
        <a:xfrm>
          <a:off x="0" y="123541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Bathroom to Number</a:t>
          </a:r>
        </a:p>
      </dsp:txBody>
      <dsp:txXfrm>
        <a:off x="12879" y="1248291"/>
        <a:ext cx="3744082" cy="238077"/>
      </dsp:txXfrm>
    </dsp:sp>
    <dsp:sp modelId="{B4147794-C7DC-2C4C-B951-480F028E376C}">
      <dsp:nvSpPr>
        <dsp:cNvPr id="0" name=""/>
        <dsp:cNvSpPr/>
      </dsp:nvSpPr>
      <dsp:spPr>
        <a:xfrm>
          <a:off x="0" y="153092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Removed Outliers (over $2,000)</a:t>
          </a:r>
        </a:p>
      </dsp:txBody>
      <dsp:txXfrm>
        <a:off x="12879" y="1543807"/>
        <a:ext cx="3744082" cy="238077"/>
      </dsp:txXfrm>
    </dsp:sp>
    <dsp:sp modelId="{1593C5BE-B02D-B24E-B223-74AD9BD63AC8}">
      <dsp:nvSpPr>
        <dsp:cNvPr id="0" name=""/>
        <dsp:cNvSpPr/>
      </dsp:nvSpPr>
      <dsp:spPr>
        <a:xfrm>
          <a:off x="0" y="182644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Dates to Datetime</a:t>
          </a:r>
        </a:p>
      </dsp:txBody>
      <dsp:txXfrm>
        <a:off x="12879" y="1839322"/>
        <a:ext cx="3744082" cy="238077"/>
      </dsp:txXfrm>
    </dsp:sp>
    <dsp:sp modelId="{0A5EAACE-7622-CC46-B6D5-F913DE5363FD}">
      <dsp:nvSpPr>
        <dsp:cNvPr id="0" name=""/>
        <dsp:cNvSpPr/>
      </dsp:nvSpPr>
      <dsp:spPr>
        <a:xfrm>
          <a:off x="0" y="212195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Pulled in Airbnb Reviews Data</a:t>
          </a:r>
        </a:p>
      </dsp:txBody>
      <dsp:txXfrm>
        <a:off x="12879" y="2134837"/>
        <a:ext cx="3744082" cy="238077"/>
      </dsp:txXfrm>
    </dsp:sp>
    <dsp:sp modelId="{5488B9F4-474A-3944-B942-13AD406AA0CB}">
      <dsp:nvSpPr>
        <dsp:cNvPr id="0" name=""/>
        <dsp:cNvSpPr/>
      </dsp:nvSpPr>
      <dsp:spPr>
        <a:xfrm>
          <a:off x="0" y="241747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Calculated how often ”Starbucks” was mentioned in review</a:t>
          </a:r>
        </a:p>
      </dsp:txBody>
      <dsp:txXfrm>
        <a:off x="12879" y="2430352"/>
        <a:ext cx="3744082"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D79-504F-874E-BBDE-51632294101E}">
      <dsp:nvSpPr>
        <dsp:cNvPr id="0" name=""/>
        <dsp:cNvSpPr/>
      </dsp:nvSpPr>
      <dsp:spPr>
        <a:xfrm>
          <a:off x="0" y="142521"/>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Selected Columns to Keep</a:t>
          </a:r>
        </a:p>
      </dsp:txBody>
      <dsp:txXfrm>
        <a:off x="16392" y="158913"/>
        <a:ext cx="4413231" cy="303006"/>
      </dsp:txXfrm>
    </dsp:sp>
    <dsp:sp modelId="{559F7172-69A2-2642-A4EC-DEEE611B7B7F}">
      <dsp:nvSpPr>
        <dsp:cNvPr id="0" name=""/>
        <dsp:cNvSpPr/>
      </dsp:nvSpPr>
      <dsp:spPr>
        <a:xfrm>
          <a:off x="0" y="52280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Filter for Location</a:t>
          </a:r>
        </a:p>
      </dsp:txBody>
      <dsp:txXfrm>
        <a:off x="16392" y="539201"/>
        <a:ext cx="4413231" cy="303006"/>
      </dsp:txXfrm>
    </dsp:sp>
    <dsp:sp modelId="{E960D712-2EA1-3242-9C52-422A10851AA6}">
      <dsp:nvSpPr>
        <dsp:cNvPr id="0" name=""/>
        <dsp:cNvSpPr/>
      </dsp:nvSpPr>
      <dsp:spPr>
        <a:xfrm>
          <a:off x="0" y="89891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Postal Code Standardized to Five Digits</a:t>
          </a:r>
        </a:p>
      </dsp:txBody>
      <dsp:txXfrm>
        <a:off x="16392" y="915311"/>
        <a:ext cx="4413231" cy="303006"/>
      </dsp:txXfrm>
    </dsp:sp>
    <dsp:sp modelId="{9E4B9004-C584-524E-8A36-D5C245EFCC71}">
      <dsp:nvSpPr>
        <dsp:cNvPr id="0" name=""/>
        <dsp:cNvSpPr/>
      </dsp:nvSpPr>
      <dsp:spPr>
        <a:xfrm>
          <a:off x="0" y="127502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Found Average Latitude and Longitude</a:t>
          </a:r>
        </a:p>
      </dsp:txBody>
      <dsp:txXfrm>
        <a:off x="16392" y="1291421"/>
        <a:ext cx="4413231" cy="303006"/>
      </dsp:txXfrm>
    </dsp:sp>
    <dsp:sp modelId="{223DF597-8DB8-7A46-851D-8366B26D4C44}">
      <dsp:nvSpPr>
        <dsp:cNvPr id="0" name=""/>
        <dsp:cNvSpPr/>
      </dsp:nvSpPr>
      <dsp:spPr>
        <a:xfrm>
          <a:off x="0" y="165113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Calculated within 25 Mile Radius  of all Starbucks Locations</a:t>
          </a:r>
        </a:p>
      </dsp:txBody>
      <dsp:txXfrm>
        <a:off x="16392" y="1667531"/>
        <a:ext cx="4413231" cy="30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65FA0-CC26-6648-BA6D-B75E339E112E}" type="datetimeFigureOut">
              <a:rPr lang="en-US" smtClean="0"/>
              <a:t>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D471-4103-CE45-8998-1E8E10CAAA69}" type="slidenum">
              <a:rPr lang="en-US" smtClean="0"/>
              <a:t>‹#›</a:t>
            </a:fld>
            <a:endParaRPr lang="en-US"/>
          </a:p>
        </p:txBody>
      </p:sp>
    </p:spTree>
    <p:extLst>
      <p:ext uri="{BB962C8B-B14F-4D97-AF65-F5344CB8AC3E}">
        <p14:creationId xmlns:p14="http://schemas.microsoft.com/office/powerpoint/2010/main" val="64528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a:t>
            </a:fld>
            <a:endParaRPr lang="en-US"/>
          </a:p>
        </p:txBody>
      </p:sp>
    </p:spTree>
    <p:extLst>
      <p:ext uri="{BB962C8B-B14F-4D97-AF65-F5344CB8AC3E}">
        <p14:creationId xmlns:p14="http://schemas.microsoft.com/office/powerpoint/2010/main" val="43258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10</a:t>
            </a:fld>
            <a:endParaRPr lang="en-US"/>
          </a:p>
        </p:txBody>
      </p:sp>
    </p:spTree>
    <p:extLst>
      <p:ext uri="{BB962C8B-B14F-4D97-AF65-F5344CB8AC3E}">
        <p14:creationId xmlns:p14="http://schemas.microsoft.com/office/powerpoint/2010/main" val="50335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11</a:t>
            </a:fld>
            <a:endParaRPr lang="en-US"/>
          </a:p>
        </p:txBody>
      </p:sp>
    </p:spTree>
    <p:extLst>
      <p:ext uri="{BB962C8B-B14F-4D97-AF65-F5344CB8AC3E}">
        <p14:creationId xmlns:p14="http://schemas.microsoft.com/office/powerpoint/2010/main" val="3559827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12</a:t>
            </a:fld>
            <a:endParaRPr lang="en-US"/>
          </a:p>
        </p:txBody>
      </p:sp>
    </p:spTree>
    <p:extLst>
      <p:ext uri="{BB962C8B-B14F-4D97-AF65-F5344CB8AC3E}">
        <p14:creationId xmlns:p14="http://schemas.microsoft.com/office/powerpoint/2010/main" val="27451259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13</a:t>
            </a:fld>
            <a:endParaRPr lang="en-US"/>
          </a:p>
        </p:txBody>
      </p:sp>
    </p:spTree>
    <p:extLst>
      <p:ext uri="{BB962C8B-B14F-4D97-AF65-F5344CB8AC3E}">
        <p14:creationId xmlns:p14="http://schemas.microsoft.com/office/powerpoint/2010/main" val="2495839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14</a:t>
            </a:fld>
            <a:endParaRPr lang="en-US"/>
          </a:p>
        </p:txBody>
      </p:sp>
    </p:spTree>
    <p:extLst>
      <p:ext uri="{BB962C8B-B14F-4D97-AF65-F5344CB8AC3E}">
        <p14:creationId xmlns:p14="http://schemas.microsoft.com/office/powerpoint/2010/main" val="537152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15</a:t>
            </a:fld>
            <a:endParaRPr lang="en-US"/>
          </a:p>
        </p:txBody>
      </p:sp>
    </p:spTree>
    <p:extLst>
      <p:ext uri="{BB962C8B-B14F-4D97-AF65-F5344CB8AC3E}">
        <p14:creationId xmlns:p14="http://schemas.microsoft.com/office/powerpoint/2010/main" val="274213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16</a:t>
            </a:fld>
            <a:endParaRPr lang="en-US"/>
          </a:p>
        </p:txBody>
      </p:sp>
    </p:spTree>
    <p:extLst>
      <p:ext uri="{BB962C8B-B14F-4D97-AF65-F5344CB8AC3E}">
        <p14:creationId xmlns:p14="http://schemas.microsoft.com/office/powerpoint/2010/main" val="1390621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17</a:t>
            </a:fld>
            <a:endParaRPr lang="en-US"/>
          </a:p>
        </p:txBody>
      </p:sp>
    </p:spTree>
    <p:extLst>
      <p:ext uri="{BB962C8B-B14F-4D97-AF65-F5344CB8AC3E}">
        <p14:creationId xmlns:p14="http://schemas.microsoft.com/office/powerpoint/2010/main" val="331830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18</a:t>
            </a:fld>
            <a:endParaRPr lang="en-US"/>
          </a:p>
        </p:txBody>
      </p:sp>
    </p:spTree>
    <p:extLst>
      <p:ext uri="{BB962C8B-B14F-4D97-AF65-F5344CB8AC3E}">
        <p14:creationId xmlns:p14="http://schemas.microsoft.com/office/powerpoint/2010/main" val="1591851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19</a:t>
            </a:fld>
            <a:endParaRPr lang="en-US"/>
          </a:p>
        </p:txBody>
      </p:sp>
    </p:spTree>
    <p:extLst>
      <p:ext uri="{BB962C8B-B14F-4D97-AF65-F5344CB8AC3E}">
        <p14:creationId xmlns:p14="http://schemas.microsoft.com/office/powerpoint/2010/main" val="895671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a:t>
            </a:fld>
            <a:endParaRPr lang="en-US"/>
          </a:p>
        </p:txBody>
      </p:sp>
    </p:spTree>
    <p:extLst>
      <p:ext uri="{BB962C8B-B14F-4D97-AF65-F5344CB8AC3E}">
        <p14:creationId xmlns:p14="http://schemas.microsoft.com/office/powerpoint/2010/main" val="523682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20</a:t>
            </a:fld>
            <a:endParaRPr lang="en-US"/>
          </a:p>
        </p:txBody>
      </p:sp>
    </p:spTree>
    <p:extLst>
      <p:ext uri="{BB962C8B-B14F-4D97-AF65-F5344CB8AC3E}">
        <p14:creationId xmlns:p14="http://schemas.microsoft.com/office/powerpoint/2010/main" val="2343082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21</a:t>
            </a:fld>
            <a:endParaRPr lang="en-US"/>
          </a:p>
        </p:txBody>
      </p:sp>
    </p:spTree>
    <p:extLst>
      <p:ext uri="{BB962C8B-B14F-4D97-AF65-F5344CB8AC3E}">
        <p14:creationId xmlns:p14="http://schemas.microsoft.com/office/powerpoint/2010/main" val="294074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22</a:t>
            </a:fld>
            <a:endParaRPr lang="en-US"/>
          </a:p>
        </p:txBody>
      </p:sp>
    </p:spTree>
    <p:extLst>
      <p:ext uri="{BB962C8B-B14F-4D97-AF65-F5344CB8AC3E}">
        <p14:creationId xmlns:p14="http://schemas.microsoft.com/office/powerpoint/2010/main" val="4018258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23</a:t>
            </a:fld>
            <a:endParaRPr lang="en-US"/>
          </a:p>
        </p:txBody>
      </p:sp>
    </p:spTree>
    <p:extLst>
      <p:ext uri="{BB962C8B-B14F-4D97-AF65-F5344CB8AC3E}">
        <p14:creationId xmlns:p14="http://schemas.microsoft.com/office/powerpoint/2010/main" val="407538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24</a:t>
            </a:fld>
            <a:endParaRPr lang="en-US"/>
          </a:p>
        </p:txBody>
      </p:sp>
    </p:spTree>
    <p:extLst>
      <p:ext uri="{BB962C8B-B14F-4D97-AF65-F5344CB8AC3E}">
        <p14:creationId xmlns:p14="http://schemas.microsoft.com/office/powerpoint/2010/main" val="191793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25</a:t>
            </a:fld>
            <a:endParaRPr lang="en-US"/>
          </a:p>
        </p:txBody>
      </p:sp>
    </p:spTree>
    <p:extLst>
      <p:ext uri="{BB962C8B-B14F-4D97-AF65-F5344CB8AC3E}">
        <p14:creationId xmlns:p14="http://schemas.microsoft.com/office/powerpoint/2010/main" val="1470577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26</a:t>
            </a:fld>
            <a:endParaRPr lang="en-US"/>
          </a:p>
        </p:txBody>
      </p:sp>
    </p:spTree>
    <p:extLst>
      <p:ext uri="{BB962C8B-B14F-4D97-AF65-F5344CB8AC3E}">
        <p14:creationId xmlns:p14="http://schemas.microsoft.com/office/powerpoint/2010/main" val="3329228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27</a:t>
            </a:fld>
            <a:endParaRPr lang="en-US"/>
          </a:p>
        </p:txBody>
      </p:sp>
    </p:spTree>
    <p:extLst>
      <p:ext uri="{BB962C8B-B14F-4D97-AF65-F5344CB8AC3E}">
        <p14:creationId xmlns:p14="http://schemas.microsoft.com/office/powerpoint/2010/main" val="3723486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28</a:t>
            </a:fld>
            <a:endParaRPr lang="en-US"/>
          </a:p>
        </p:txBody>
      </p:sp>
    </p:spTree>
    <p:extLst>
      <p:ext uri="{BB962C8B-B14F-4D97-AF65-F5344CB8AC3E}">
        <p14:creationId xmlns:p14="http://schemas.microsoft.com/office/powerpoint/2010/main" val="3321113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29</a:t>
            </a:fld>
            <a:endParaRPr lang="en-US"/>
          </a:p>
        </p:txBody>
      </p:sp>
    </p:spTree>
    <p:extLst>
      <p:ext uri="{BB962C8B-B14F-4D97-AF65-F5344CB8AC3E}">
        <p14:creationId xmlns:p14="http://schemas.microsoft.com/office/powerpoint/2010/main" val="361799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a:t>
            </a:fld>
            <a:endParaRPr lang="en-US"/>
          </a:p>
        </p:txBody>
      </p:sp>
    </p:spTree>
    <p:extLst>
      <p:ext uri="{BB962C8B-B14F-4D97-AF65-F5344CB8AC3E}">
        <p14:creationId xmlns:p14="http://schemas.microsoft.com/office/powerpoint/2010/main" val="947625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30</a:t>
            </a:fld>
            <a:endParaRPr lang="en-US"/>
          </a:p>
        </p:txBody>
      </p:sp>
    </p:spTree>
    <p:extLst>
      <p:ext uri="{BB962C8B-B14F-4D97-AF65-F5344CB8AC3E}">
        <p14:creationId xmlns:p14="http://schemas.microsoft.com/office/powerpoint/2010/main" val="279841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4</a:t>
            </a:fld>
            <a:endParaRPr lang="en-US"/>
          </a:p>
        </p:txBody>
      </p:sp>
    </p:spTree>
    <p:extLst>
      <p:ext uri="{BB962C8B-B14F-4D97-AF65-F5344CB8AC3E}">
        <p14:creationId xmlns:p14="http://schemas.microsoft.com/office/powerpoint/2010/main" val="274485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5</a:t>
            </a:fld>
            <a:endParaRPr lang="en-US"/>
          </a:p>
        </p:txBody>
      </p:sp>
    </p:spTree>
    <p:extLst>
      <p:ext uri="{BB962C8B-B14F-4D97-AF65-F5344CB8AC3E}">
        <p14:creationId xmlns:p14="http://schemas.microsoft.com/office/powerpoint/2010/main" val="352161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6</a:t>
            </a:fld>
            <a:endParaRPr lang="en-US"/>
          </a:p>
        </p:txBody>
      </p:sp>
    </p:spTree>
    <p:extLst>
      <p:ext uri="{BB962C8B-B14F-4D97-AF65-F5344CB8AC3E}">
        <p14:creationId xmlns:p14="http://schemas.microsoft.com/office/powerpoint/2010/main" val="245411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7</a:t>
            </a:fld>
            <a:endParaRPr lang="en-US"/>
          </a:p>
        </p:txBody>
      </p:sp>
    </p:spTree>
    <p:extLst>
      <p:ext uri="{BB962C8B-B14F-4D97-AF65-F5344CB8AC3E}">
        <p14:creationId xmlns:p14="http://schemas.microsoft.com/office/powerpoint/2010/main" val="117584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8</a:t>
            </a:fld>
            <a:endParaRPr lang="en-US"/>
          </a:p>
        </p:txBody>
      </p:sp>
    </p:spTree>
    <p:extLst>
      <p:ext uri="{BB962C8B-B14F-4D97-AF65-F5344CB8AC3E}">
        <p14:creationId xmlns:p14="http://schemas.microsoft.com/office/powerpoint/2010/main" val="2089621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9</a:t>
            </a:fld>
            <a:endParaRPr lang="en-US"/>
          </a:p>
        </p:txBody>
      </p:sp>
    </p:spTree>
    <p:extLst>
      <p:ext uri="{BB962C8B-B14F-4D97-AF65-F5344CB8AC3E}">
        <p14:creationId xmlns:p14="http://schemas.microsoft.com/office/powerpoint/2010/main" val="333078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D48273-8F17-3743-A801-9FE492238977}" type="datetime1">
              <a:rPr lang="en-US" smtClean="0"/>
              <a:t>1/9/24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62845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AEF79A-F9AF-7548-BE54-E8CC8C2AAEC0}" type="datetime1">
              <a:rPr lang="en-US" smtClean="0"/>
              <a:t>1/9/24</a:t>
            </a:fld>
            <a:endParaRPr lang="en-US"/>
          </a:p>
        </p:txBody>
      </p:sp>
      <p:sp>
        <p:nvSpPr>
          <p:cNvPr id="8" name="Footer Placeholder 7"/>
          <p:cNvSpPr>
            <a:spLocks noGrp="1"/>
          </p:cNvSpPr>
          <p:nvPr>
            <p:ph type="ftr" sz="quarter" idx="11"/>
          </p:nvPr>
        </p:nvSpPr>
        <p:spPr/>
        <p:txBody>
          <a:bodyPr/>
          <a:lstStyle/>
          <a:p>
            <a:r>
              <a:rPr lang="en-US"/>
              <a:t>research &amp; analysis by MC Squared</a:t>
            </a:r>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0687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CDEC6C-07B6-0E42-B2F6-145D99549EC4}" type="datetime1">
              <a:rPr lang="en-US" smtClean="0"/>
              <a:t>1/9/24</a:t>
            </a:fld>
            <a:endParaRPr lang="en-US"/>
          </a:p>
        </p:txBody>
      </p:sp>
      <p:sp>
        <p:nvSpPr>
          <p:cNvPr id="8" name="Footer Placeholder 7"/>
          <p:cNvSpPr>
            <a:spLocks noGrp="1"/>
          </p:cNvSpPr>
          <p:nvPr>
            <p:ph type="ftr" sz="quarter" idx="11"/>
          </p:nvPr>
        </p:nvSpPr>
        <p:spPr/>
        <p:txBody>
          <a:bodyPr/>
          <a:lstStyle/>
          <a:p>
            <a:r>
              <a:rPr lang="en-US"/>
              <a:t>research &amp; analysis by MC Squared</a:t>
            </a:r>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28898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00290D-A26F-134C-9CDF-7B018A342C04}" type="datetime1">
              <a:rPr lang="en-US" smtClean="0"/>
              <a:t>1/9/24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
        <p:nvSpPr>
          <p:cNvPr id="7" name="Rectangle 6">
            <a:extLst>
              <a:ext uri="{FF2B5EF4-FFF2-40B4-BE49-F238E27FC236}">
                <a16:creationId xmlns:a16="http://schemas.microsoft.com/office/drawing/2014/main" id="{0BE22E03-CCFC-CCDD-3A9C-E116FEF8D8E1}"/>
              </a:ext>
            </a:extLst>
          </p:cNvPr>
          <p:cNvSpPr/>
          <p:nvPr userDrawn="1"/>
        </p:nvSpPr>
        <p:spPr>
          <a:xfrm>
            <a:off x="10048352" y="1014884"/>
            <a:ext cx="2116710" cy="5341466"/>
          </a:xfrm>
          <a:prstGeom prst="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0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9A609C-7101-1A45-92CA-83F32C847276}" type="datetime1">
              <a:rPr lang="en-US" smtClean="0"/>
              <a:t>1/9/24</a:t>
            </a:fld>
            <a:endParaRPr lang="en-US"/>
          </a:p>
        </p:txBody>
      </p:sp>
      <p:sp>
        <p:nvSpPr>
          <p:cNvPr id="5" name="Footer Placeholder 4"/>
          <p:cNvSpPr>
            <a:spLocks noGrp="1"/>
          </p:cNvSpPr>
          <p:nvPr>
            <p:ph type="ftr" sz="quarter" idx="11"/>
          </p:nvPr>
        </p:nvSpPr>
        <p:spPr/>
        <p:txBody>
          <a:bodyPr/>
          <a:lstStyle/>
          <a:p>
            <a:r>
              <a:rPr lang="en-US"/>
              <a:t>research &amp; analysis by MC Squared</a:t>
            </a:r>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26187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7A6FAFED-CA53-9B46-8C70-AEC63D823791}" type="datetime1">
              <a:rPr lang="en-US" smtClean="0"/>
              <a:t>1/9/24</a:t>
            </a:fld>
            <a:endParaRPr lang="en-US"/>
          </a:p>
        </p:txBody>
      </p:sp>
      <p:sp>
        <p:nvSpPr>
          <p:cNvPr id="9" name="Footer Placeholder 8"/>
          <p:cNvSpPr>
            <a:spLocks noGrp="1"/>
          </p:cNvSpPr>
          <p:nvPr>
            <p:ph type="ftr" sz="quarter" idx="11"/>
          </p:nvPr>
        </p:nvSpPr>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05635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FE16BCFC-2285-5A47-BDBD-D846D5049B33}" type="datetime1">
              <a:rPr lang="en-US" smtClean="0"/>
              <a:t>1/9/24</a:t>
            </a:fld>
            <a:endParaRPr lang="en-US"/>
          </a:p>
        </p:txBody>
      </p:sp>
      <p:sp>
        <p:nvSpPr>
          <p:cNvPr id="11" name="Footer Placeholder 10"/>
          <p:cNvSpPr>
            <a:spLocks noGrp="1"/>
          </p:cNvSpPr>
          <p:nvPr>
            <p:ph type="ftr" sz="quarter" idx="11"/>
          </p:nvPr>
        </p:nvSpPr>
        <p:spPr/>
        <p:txBody>
          <a:bodyPr/>
          <a:lstStyle/>
          <a:p>
            <a:r>
              <a:rPr lang="en-US"/>
              <a:t>research &amp; analysis by MC Squared</a:t>
            </a:r>
          </a:p>
        </p:txBody>
      </p:sp>
      <p:sp>
        <p:nvSpPr>
          <p:cNvPr id="12" name="Slide Number Placeholder 11"/>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4437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D8E6ED3B-9CD1-CC4F-8DAB-4BC8A534DF6F}" type="datetime1">
              <a:rPr lang="en-US" smtClean="0"/>
              <a:t>1/9/24</a:t>
            </a:fld>
            <a:endParaRPr lang="en-US"/>
          </a:p>
        </p:txBody>
      </p:sp>
      <p:sp>
        <p:nvSpPr>
          <p:cNvPr id="7" name="Footer Placeholder 6"/>
          <p:cNvSpPr>
            <a:spLocks noGrp="1"/>
          </p:cNvSpPr>
          <p:nvPr>
            <p:ph type="ftr" sz="quarter" idx="11"/>
          </p:nvPr>
        </p:nvSpPr>
        <p:spPr/>
        <p:txBody>
          <a:bodyPr/>
          <a:lstStyle/>
          <a:p>
            <a:r>
              <a:rPr lang="en-US"/>
              <a:t>research &amp; analysis by MC Squared</a:t>
            </a:r>
          </a:p>
        </p:txBody>
      </p:sp>
      <p:sp>
        <p:nvSpPr>
          <p:cNvPr id="8" name="Slide Number Placeholder 7"/>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84760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97006586-EBBD-B742-B0C3-5717044E27BD}" type="datetime1">
              <a:rPr lang="en-US" smtClean="0"/>
              <a:t>1/9/24</a:t>
            </a:fld>
            <a:endParaRPr lang="en-US"/>
          </a:p>
        </p:txBody>
      </p:sp>
      <p:sp>
        <p:nvSpPr>
          <p:cNvPr id="6" name="Footer Placeholder 5"/>
          <p:cNvSpPr>
            <a:spLocks noGrp="1"/>
          </p:cNvSpPr>
          <p:nvPr>
            <p:ph type="ftr" sz="quarter" idx="11"/>
          </p:nvPr>
        </p:nvSpPr>
        <p:spPr/>
        <p:txBody>
          <a:bodyPr/>
          <a:lstStyle/>
          <a:p>
            <a:r>
              <a:rPr lang="en-US"/>
              <a:t>research &amp; analysis by MC Squared</a:t>
            </a:r>
          </a:p>
        </p:txBody>
      </p:sp>
      <p:sp>
        <p:nvSpPr>
          <p:cNvPr id="7" name="Slide Number Placeholder 6"/>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75622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D0DCB0BF-AC9C-244C-9167-10D34700F1B1}" type="datetime1">
              <a:rPr lang="en-US" smtClean="0"/>
              <a:t>1/9/24</a:t>
            </a:fld>
            <a:endParaRPr lang="en-US"/>
          </a:p>
        </p:txBody>
      </p:sp>
      <p:sp>
        <p:nvSpPr>
          <p:cNvPr id="9" name="Footer Placeholder 8"/>
          <p:cNvSpPr>
            <a:spLocks noGrp="1"/>
          </p:cNvSpPr>
          <p:nvPr>
            <p:ph type="ftr" sz="quarter" idx="11"/>
          </p:nvPr>
        </p:nvSpPr>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02329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A57F70E2-43BD-5541-BED7-327E82F828A1}" type="datetime1">
              <a:rPr lang="en-US" smtClean="0"/>
              <a:t>1/9/24</a:t>
            </a:fld>
            <a:endParaRPr lang="en-US"/>
          </a:p>
        </p:txBody>
      </p:sp>
      <p:sp>
        <p:nvSpPr>
          <p:cNvPr id="9" name="Footer Placeholder 8"/>
          <p:cNvSpPr>
            <a:spLocks noGrp="1"/>
          </p:cNvSpPr>
          <p:nvPr>
            <p:ph type="ftr" sz="quarter" idx="11"/>
          </p:nvPr>
        </p:nvSpPr>
        <p:spPr>
          <a:xfrm>
            <a:off x="3499101" y="6356350"/>
            <a:ext cx="5911517" cy="365125"/>
          </a:xfrm>
        </p:spPr>
        <p:txBody>
          <a:bodyPr/>
          <a:lstStyle/>
          <a:p>
            <a:r>
              <a:rPr lang="en-US"/>
              <a:t>research &amp; analysis by MC Squared</a:t>
            </a:r>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56007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3E3E55A3-1BC0-D248-9DC2-C5975D0CEE11}" type="datetime1">
              <a:rPr lang="en-US" smtClean="0"/>
              <a:t>1/9/24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r>
              <a:rPr lang="en-US"/>
              <a:t>research &amp; analysis by MC Squared</a:t>
            </a:r>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213F978F-D8F0-3345-A4D9-395268E2C26E}" type="slidenum">
              <a:rPr lang="en-US" smtClean="0"/>
              <a:t>‹#›</a:t>
            </a:fld>
            <a:endParaRPr lang="en-US"/>
          </a:p>
        </p:txBody>
      </p:sp>
    </p:spTree>
    <p:extLst>
      <p:ext uri="{BB962C8B-B14F-4D97-AF65-F5344CB8AC3E}">
        <p14:creationId xmlns:p14="http://schemas.microsoft.com/office/powerpoint/2010/main" val="97156803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hf sldNum="0"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 Id="rId1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jp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26.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hyperlink" Target="https://www.networkworld.com/article/935670/big-data-secrets-from-airbnb-starbucks-and-sonic.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nycdatascience.com/blog/student-works/data-analysis-on-starbucks-loca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skyrim.gamepedia.com/Skelet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tatista.com/aboutus/our-research-commitmen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statista.com/topics/2273/airb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ommons.wikimedia.org/wiki/File:Coffee_bean_transparent.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188378-6C1C-1EC2-A517-AA0387BEE290}"/>
              </a:ext>
            </a:extLst>
          </p:cNvPr>
          <p:cNvSpPr/>
          <p:nvPr/>
        </p:nvSpPr>
        <p:spPr>
          <a:xfrm>
            <a:off x="1289827" y="643471"/>
            <a:ext cx="5038180" cy="5571066"/>
          </a:xfrm>
          <a:prstGeom prst="rect">
            <a:avLst/>
          </a:prstGeom>
          <a:solidFill>
            <a:srgbClr val="574E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217D3B-E733-C3AF-766B-F73541C96951}"/>
              </a:ext>
            </a:extLst>
          </p:cNvPr>
          <p:cNvSpPr>
            <a:spLocks/>
          </p:cNvSpPr>
          <p:nvPr/>
        </p:nvSpPr>
        <p:spPr>
          <a:xfrm>
            <a:off x="1830455" y="1587000"/>
            <a:ext cx="4265545" cy="2244944"/>
          </a:xfrm>
          <a:prstGeom prst="rect">
            <a:avLst/>
          </a:prstGeom>
        </p:spPr>
        <p:txBody>
          <a:bodyPr vert="horz" lIns="45720" tIns="45720" rIns="45720" bIns="45720" rtlCol="0" anchor="t">
            <a:noAutofit/>
          </a:bodyPr>
          <a:lstStyle/>
          <a:p>
            <a:pPr algn="r" defTabSz="370332">
              <a:lnSpc>
                <a:spcPct val="90000"/>
              </a:lnSpc>
              <a:spcAft>
                <a:spcPts val="600"/>
              </a:spcAft>
            </a:pPr>
            <a:r>
              <a:rPr lang="en-US" sz="3200" u="sng" kern="1200" dirty="0">
                <a:solidFill>
                  <a:srgbClr val="FFFFFF"/>
                </a:solidFill>
                <a:latin typeface="+mn-lt"/>
                <a:ea typeface="+mn-ea"/>
                <a:cs typeface="+mn-cs"/>
              </a:rPr>
              <a:t>Project #1</a:t>
            </a:r>
          </a:p>
          <a:p>
            <a:pPr algn="r" defTabSz="370332">
              <a:lnSpc>
                <a:spcPct val="90000"/>
              </a:lnSpc>
              <a:spcAft>
                <a:spcPts val="600"/>
              </a:spcAft>
            </a:pPr>
            <a:endParaRPr lang="en-US" sz="3200" kern="1200" dirty="0">
              <a:solidFill>
                <a:srgbClr val="FFFFFF"/>
              </a:solidFill>
              <a:latin typeface="+mn-lt"/>
              <a:ea typeface="+mn-ea"/>
              <a:cs typeface="+mn-cs"/>
            </a:endParaRPr>
          </a:p>
          <a:p>
            <a:pPr algn="r" defTabSz="370332">
              <a:lnSpc>
                <a:spcPct val="90000"/>
              </a:lnSpc>
              <a:spcAft>
                <a:spcPts val="600"/>
              </a:spcAft>
            </a:pPr>
            <a:r>
              <a:rPr lang="en-US" sz="3200" kern="1200" dirty="0">
                <a:solidFill>
                  <a:srgbClr val="FFFFFF"/>
                </a:solidFill>
                <a:latin typeface="+mn-lt"/>
                <a:ea typeface="+mn-ea"/>
                <a:cs typeface="+mn-cs"/>
              </a:rPr>
              <a:t>Exploring the Relationship </a:t>
            </a:r>
          </a:p>
          <a:p>
            <a:pPr algn="r" defTabSz="370332">
              <a:lnSpc>
                <a:spcPct val="90000"/>
              </a:lnSpc>
              <a:spcAft>
                <a:spcPts val="600"/>
              </a:spcAft>
            </a:pPr>
            <a:r>
              <a:rPr lang="en-US" sz="3200" kern="1200" dirty="0">
                <a:solidFill>
                  <a:srgbClr val="FFFFFF"/>
                </a:solidFill>
                <a:latin typeface="+mn-lt"/>
                <a:ea typeface="+mn-ea"/>
                <a:cs typeface="+mn-cs"/>
              </a:rPr>
              <a:t>Between 2 Datasets:</a:t>
            </a:r>
          </a:p>
          <a:p>
            <a:pPr algn="r" defTabSz="370332">
              <a:lnSpc>
                <a:spcPct val="90000"/>
              </a:lnSpc>
              <a:spcAft>
                <a:spcPts val="600"/>
              </a:spcAft>
            </a:pPr>
            <a:endParaRPr lang="en-US" sz="3200" kern="1200" dirty="0">
              <a:solidFill>
                <a:srgbClr val="FFFFFF"/>
              </a:solidFill>
              <a:latin typeface="+mn-lt"/>
              <a:ea typeface="+mn-ea"/>
              <a:cs typeface="+mn-cs"/>
            </a:endParaRPr>
          </a:p>
          <a:p>
            <a:pPr algn="r" defTabSz="370332">
              <a:lnSpc>
                <a:spcPct val="90000"/>
              </a:lnSpc>
              <a:spcAft>
                <a:spcPts val="600"/>
              </a:spcAft>
            </a:pPr>
            <a:r>
              <a:rPr lang="en-US" sz="3200" kern="1200" dirty="0">
                <a:solidFill>
                  <a:srgbClr val="FFFFFF"/>
                </a:solidFill>
                <a:latin typeface="+mn-lt"/>
                <a:ea typeface="+mn-ea"/>
                <a:cs typeface="+mn-cs"/>
              </a:rPr>
              <a:t>Airbnb &amp; Starbucks</a:t>
            </a:r>
            <a:endParaRPr lang="en-US" sz="3200" dirty="0">
              <a:solidFill>
                <a:srgbClr val="FFFFFF"/>
              </a:solidFill>
            </a:endParaRPr>
          </a:p>
        </p:txBody>
      </p:sp>
      <p:pic>
        <p:nvPicPr>
          <p:cNvPr id="6" name="Picture 5" descr="A logo with colorful lines&#10;&#10;Description automatically generated">
            <a:extLst>
              <a:ext uri="{FF2B5EF4-FFF2-40B4-BE49-F238E27FC236}">
                <a16:creationId xmlns:a16="http://schemas.microsoft.com/office/drawing/2014/main" id="{4A44787A-1F9E-B043-54B8-0B7981734C0E}"/>
              </a:ext>
            </a:extLst>
          </p:cNvPr>
          <p:cNvPicPr>
            <a:picLocks noChangeAspect="1"/>
          </p:cNvPicPr>
          <p:nvPr/>
        </p:nvPicPr>
        <p:blipFill rotWithShape="1">
          <a:blip r:embed="rId3"/>
          <a:srcRect l="1850" r="160"/>
          <a:stretch/>
        </p:blipFill>
        <p:spPr>
          <a:xfrm>
            <a:off x="6328007" y="643471"/>
            <a:ext cx="4863277" cy="5571058"/>
          </a:xfrm>
          <a:prstGeom prst="rect">
            <a:avLst/>
          </a:prstGeom>
        </p:spPr>
      </p:pic>
    </p:spTree>
    <p:extLst>
      <p:ext uri="{BB962C8B-B14F-4D97-AF65-F5344CB8AC3E}">
        <p14:creationId xmlns:p14="http://schemas.microsoft.com/office/powerpoint/2010/main" val="337230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sp>
        <p:nvSpPr>
          <p:cNvPr id="13" name="TextBox 12">
            <a:extLst>
              <a:ext uri="{FF2B5EF4-FFF2-40B4-BE49-F238E27FC236}">
                <a16:creationId xmlns:a16="http://schemas.microsoft.com/office/drawing/2014/main" id="{44D3D158-981F-8118-21DB-CABF6BFE826F}"/>
              </a:ext>
            </a:extLst>
          </p:cNvPr>
          <p:cNvSpPr txBox="1"/>
          <p:nvPr/>
        </p:nvSpPr>
        <p:spPr>
          <a:xfrm>
            <a:off x="2137673" y="953643"/>
            <a:ext cx="8462827" cy="830997"/>
          </a:xfrm>
          <a:prstGeom prst="rect">
            <a:avLst/>
          </a:prstGeom>
          <a:noFill/>
        </p:spPr>
        <p:txBody>
          <a:bodyPr wrap="square" rtlCol="0">
            <a:spAutoFit/>
          </a:bodyPr>
          <a:lstStyle/>
          <a:p>
            <a:pPr algn="ctr"/>
            <a:r>
              <a:rPr lang="en-US" sz="2400" dirty="0">
                <a:solidFill>
                  <a:schemeClr val="tx1">
                    <a:lumMod val="65000"/>
                    <a:lumOff val="35000"/>
                  </a:schemeClr>
                </a:solidFill>
              </a:rPr>
              <a:t>Both Starbucks and Airbnb had datasets that were easy to access.  However, Starbucks financial data was not readily available. </a:t>
            </a:r>
          </a:p>
        </p:txBody>
      </p:sp>
      <p:grpSp>
        <p:nvGrpSpPr>
          <p:cNvPr id="5" name="Group 4">
            <a:extLst>
              <a:ext uri="{FF2B5EF4-FFF2-40B4-BE49-F238E27FC236}">
                <a16:creationId xmlns:a16="http://schemas.microsoft.com/office/drawing/2014/main" id="{CA66958A-EF0A-AFE0-A3B2-9F7A7B55EE7B}"/>
              </a:ext>
            </a:extLst>
          </p:cNvPr>
          <p:cNvGrpSpPr/>
          <p:nvPr/>
        </p:nvGrpSpPr>
        <p:grpSpPr>
          <a:xfrm>
            <a:off x="1907968" y="2288642"/>
            <a:ext cx="3769840" cy="3630481"/>
            <a:chOff x="1907968" y="2288642"/>
            <a:chExt cx="3769840" cy="3630481"/>
          </a:xfrm>
        </p:grpSpPr>
        <p:graphicFrame>
          <p:nvGraphicFramePr>
            <p:cNvPr id="10" name="TextBox 7">
              <a:extLst>
                <a:ext uri="{FF2B5EF4-FFF2-40B4-BE49-F238E27FC236}">
                  <a16:creationId xmlns:a16="http://schemas.microsoft.com/office/drawing/2014/main" id="{35CBBB9B-FBB2-2F9E-D9C9-59A2DCE7F238}"/>
                </a:ext>
              </a:extLst>
            </p:cNvPr>
            <p:cNvGraphicFramePr/>
            <p:nvPr>
              <p:extLst>
                <p:ext uri="{D42A27DB-BD31-4B8C-83A1-F6EECF244321}">
                  <p14:modId xmlns:p14="http://schemas.microsoft.com/office/powerpoint/2010/main" val="2304921702"/>
                </p:ext>
              </p:extLst>
            </p:nvPr>
          </p:nvGraphicFramePr>
          <p:xfrm>
            <a:off x="1907968" y="2888947"/>
            <a:ext cx="3769840" cy="303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Picture 2">
              <a:extLst>
                <a:ext uri="{FF2B5EF4-FFF2-40B4-BE49-F238E27FC236}">
                  <a16:creationId xmlns:a16="http://schemas.microsoft.com/office/drawing/2014/main" id="{4C60677B-EC7C-7ABC-006F-233107420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8057" y="2288642"/>
              <a:ext cx="2749405" cy="8591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FF95C8A3-9557-EBFA-9BF1-A71F588313ED}"/>
              </a:ext>
            </a:extLst>
          </p:cNvPr>
          <p:cNvGrpSpPr/>
          <p:nvPr/>
        </p:nvGrpSpPr>
        <p:grpSpPr>
          <a:xfrm>
            <a:off x="6739303" y="2205869"/>
            <a:ext cx="4446015" cy="3497042"/>
            <a:chOff x="6739303" y="2205869"/>
            <a:chExt cx="4446015" cy="3497042"/>
          </a:xfrm>
        </p:grpSpPr>
        <p:graphicFrame>
          <p:nvGraphicFramePr>
            <p:cNvPr id="11" name="TextBox 7">
              <a:extLst>
                <a:ext uri="{FF2B5EF4-FFF2-40B4-BE49-F238E27FC236}">
                  <a16:creationId xmlns:a16="http://schemas.microsoft.com/office/drawing/2014/main" id="{A48F8ED9-C58E-A552-EF7B-F0ED5B35F945}"/>
                </a:ext>
              </a:extLst>
            </p:cNvPr>
            <p:cNvGraphicFramePr/>
            <p:nvPr>
              <p:extLst>
                <p:ext uri="{D42A27DB-BD31-4B8C-83A1-F6EECF244321}">
                  <p14:modId xmlns:p14="http://schemas.microsoft.com/office/powerpoint/2010/main" val="780162621"/>
                </p:ext>
              </p:extLst>
            </p:nvPr>
          </p:nvGraphicFramePr>
          <p:xfrm>
            <a:off x="6739303" y="3569282"/>
            <a:ext cx="4446015" cy="2133629"/>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4" name="Picture 2" descr="Starbucks - Wikipedia">
              <a:extLst>
                <a:ext uri="{FF2B5EF4-FFF2-40B4-BE49-F238E27FC236}">
                  <a16:creationId xmlns:a16="http://schemas.microsoft.com/office/drawing/2014/main" id="{016DB87A-2BF0-1C27-93AA-5F5D73D7FA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7333" y="2205869"/>
              <a:ext cx="1236814" cy="1252176"/>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Footer Placeholder 2">
            <a:extLst>
              <a:ext uri="{FF2B5EF4-FFF2-40B4-BE49-F238E27FC236}">
                <a16:creationId xmlns:a16="http://schemas.microsoft.com/office/drawing/2014/main" id="{82FDE6BD-8DFA-2F3E-A338-6BF52D34A60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05960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grpSp>
        <p:nvGrpSpPr>
          <p:cNvPr id="10" name="Group 9">
            <a:extLst>
              <a:ext uri="{FF2B5EF4-FFF2-40B4-BE49-F238E27FC236}">
                <a16:creationId xmlns:a16="http://schemas.microsoft.com/office/drawing/2014/main" id="{68F03C06-74DB-0092-809F-6DCE5CE643B3}"/>
              </a:ext>
            </a:extLst>
          </p:cNvPr>
          <p:cNvGrpSpPr/>
          <p:nvPr/>
        </p:nvGrpSpPr>
        <p:grpSpPr>
          <a:xfrm>
            <a:off x="934030" y="776634"/>
            <a:ext cx="6042484" cy="4598083"/>
            <a:chOff x="934030" y="776634"/>
            <a:chExt cx="6042484" cy="4598083"/>
          </a:xfrm>
        </p:grpSpPr>
        <p:pic>
          <p:nvPicPr>
            <p:cNvPr id="6" name="Picture 5" descr="A city with mountains in the background&#10;&#10;Description automatically generated">
              <a:extLst>
                <a:ext uri="{FF2B5EF4-FFF2-40B4-BE49-F238E27FC236}">
                  <a16:creationId xmlns:a16="http://schemas.microsoft.com/office/drawing/2014/main" id="{972F25B4-37FA-3F79-8A38-D8331B39BDC4}"/>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599"/>
                      </a14:imgEffect>
                      <a14:imgEffect>
                        <a14:saturation sat="379000"/>
                      </a14:imgEffect>
                    </a14:imgLayer>
                  </a14:imgProps>
                </a:ext>
              </a:extLst>
            </a:blip>
            <a:stretch>
              <a:fillRect/>
            </a:stretch>
          </p:blipFill>
          <p:spPr>
            <a:xfrm>
              <a:off x="1142229" y="776634"/>
              <a:ext cx="5424523" cy="2888574"/>
            </a:xfrm>
            <a:prstGeom prst="rect">
              <a:avLst/>
            </a:prstGeom>
            <a:ln w="76200">
              <a:solidFill>
                <a:srgbClr val="574E6C"/>
              </a:solidFill>
            </a:ln>
          </p:spPr>
        </p:pic>
        <p:sp>
          <p:nvSpPr>
            <p:cNvPr id="4" name="TextBox 3">
              <a:extLst>
                <a:ext uri="{FF2B5EF4-FFF2-40B4-BE49-F238E27FC236}">
                  <a16:creationId xmlns:a16="http://schemas.microsoft.com/office/drawing/2014/main" id="{6A17F58F-F6C7-D98C-2845-BD73DECD0C75}"/>
                </a:ext>
              </a:extLst>
            </p:cNvPr>
            <p:cNvSpPr txBox="1"/>
            <p:nvPr/>
          </p:nvSpPr>
          <p:spPr>
            <a:xfrm>
              <a:off x="934030" y="3989722"/>
              <a:ext cx="6042484" cy="1384995"/>
            </a:xfrm>
            <a:prstGeom prst="rect">
              <a:avLst/>
            </a:prstGeom>
            <a:noFill/>
            <a:ln>
              <a:noFill/>
            </a:ln>
          </p:spPr>
          <p:txBody>
            <a:bodyPr wrap="square" rtlCol="0">
              <a:spAutoFit/>
            </a:bodyPr>
            <a:lstStyle/>
            <a:p>
              <a:pPr algn="ctr"/>
              <a:r>
                <a:rPr lang="en-US" sz="2800" b="1" dirty="0">
                  <a:solidFill>
                    <a:schemeClr val="tx1">
                      <a:lumMod val="65000"/>
                      <a:lumOff val="35000"/>
                    </a:schemeClr>
                  </a:solidFill>
                </a:rPr>
                <a:t>Final Denver Dataset:</a:t>
              </a:r>
            </a:p>
            <a:p>
              <a:pPr algn="ctr"/>
              <a:r>
                <a:rPr lang="en-US" sz="2800" b="1" dirty="0">
                  <a:solidFill>
                    <a:schemeClr val="tx1">
                      <a:lumMod val="65000"/>
                      <a:lumOff val="35000"/>
                    </a:schemeClr>
                  </a:solidFill>
                </a:rPr>
                <a:t>303 Starbucks (Yes, 303)</a:t>
              </a:r>
            </a:p>
            <a:p>
              <a:pPr algn="ctr"/>
              <a:r>
                <a:rPr lang="en-US" sz="2800" b="1" dirty="0">
                  <a:solidFill>
                    <a:schemeClr val="tx1">
                      <a:lumMod val="65000"/>
                      <a:lumOff val="35000"/>
                    </a:schemeClr>
                  </a:solidFill>
                </a:rPr>
                <a:t>5,367 Airbnb</a:t>
              </a:r>
              <a:endParaRPr lang="en-US" sz="1600" b="1" dirty="0">
                <a:solidFill>
                  <a:schemeClr val="tx1">
                    <a:lumMod val="65000"/>
                    <a:lumOff val="35000"/>
                  </a:schemeClr>
                </a:solidFill>
              </a:endParaRPr>
            </a:p>
          </p:txBody>
        </p:sp>
      </p:gr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5BCAC3EE-C0E0-91FA-67EE-75EE6E0F783F}"/>
              </a:ext>
            </a:extLst>
          </p:cNvPr>
          <p:cNvGrpSpPr/>
          <p:nvPr/>
        </p:nvGrpSpPr>
        <p:grpSpPr>
          <a:xfrm>
            <a:off x="5817785" y="1502921"/>
            <a:ext cx="6115050" cy="4502037"/>
            <a:chOff x="5817785" y="1502921"/>
            <a:chExt cx="6115050" cy="4502037"/>
          </a:xfrm>
        </p:grpSpPr>
        <p:pic>
          <p:nvPicPr>
            <p:cNvPr id="2" name="Picture 1" descr="A bridge over a river with a city in the background&#10;&#10;Description automatically generated">
              <a:extLst>
                <a:ext uri="{FF2B5EF4-FFF2-40B4-BE49-F238E27FC236}">
                  <a16:creationId xmlns:a16="http://schemas.microsoft.com/office/drawing/2014/main" id="{BB0365B0-6757-2D4A-B726-CD282376458C}"/>
                </a:ext>
              </a:extLst>
            </p:cNvPr>
            <p:cNvPicPr>
              <a:picLocks noChangeAspect="1"/>
            </p:cNvPicPr>
            <p:nvPr/>
          </p:nvPicPr>
          <p:blipFill>
            <a:blip r:embed="rId5">
              <a:alphaModFix amt="94000"/>
              <a:extLst>
                <a:ext uri="{BEBA8EAE-BF5A-486C-A8C5-ECC9F3942E4B}">
                  <a14:imgProps xmlns:a14="http://schemas.microsoft.com/office/drawing/2010/main">
                    <a14:imgLayer r:embed="rId6">
                      <a14:imgEffect>
                        <a14:sharpenSoften amount="-3000"/>
                      </a14:imgEffect>
                      <a14:imgEffect>
                        <a14:colorTemperature colorTemp="5102"/>
                      </a14:imgEffect>
                      <a14:imgEffect>
                        <a14:saturation sat="96000"/>
                      </a14:imgEffect>
                      <a14:imgEffect>
                        <a14:brightnessContrast bright="12000"/>
                      </a14:imgEffect>
                    </a14:imgLayer>
                  </a14:imgProps>
                </a:ext>
              </a:extLst>
            </a:blip>
            <a:stretch>
              <a:fillRect/>
            </a:stretch>
          </p:blipFill>
          <p:spPr>
            <a:xfrm>
              <a:off x="6286500" y="3327613"/>
              <a:ext cx="5177620" cy="2677345"/>
            </a:xfrm>
            <a:prstGeom prst="rect">
              <a:avLst/>
            </a:prstGeom>
            <a:ln w="76200">
              <a:solidFill>
                <a:srgbClr val="574E6C"/>
              </a:solidFill>
            </a:ln>
          </p:spPr>
        </p:pic>
        <p:sp>
          <p:nvSpPr>
            <p:cNvPr id="7" name="TextBox 6">
              <a:extLst>
                <a:ext uri="{FF2B5EF4-FFF2-40B4-BE49-F238E27FC236}">
                  <a16:creationId xmlns:a16="http://schemas.microsoft.com/office/drawing/2014/main" id="{B4E7B228-1AC9-1844-7CD4-A664A80F1BD1}"/>
                </a:ext>
              </a:extLst>
            </p:cNvPr>
            <p:cNvSpPr txBox="1"/>
            <p:nvPr/>
          </p:nvSpPr>
          <p:spPr>
            <a:xfrm>
              <a:off x="5817785" y="1502921"/>
              <a:ext cx="6115050" cy="1384995"/>
            </a:xfrm>
            <a:prstGeom prst="rect">
              <a:avLst/>
            </a:prstGeom>
            <a:noFill/>
          </p:spPr>
          <p:txBody>
            <a:bodyPr wrap="square">
              <a:spAutoFit/>
            </a:bodyPr>
            <a:lstStyle/>
            <a:p>
              <a:pPr algn="ctr"/>
              <a:r>
                <a:rPr lang="en-US" sz="2800" b="1" dirty="0">
                  <a:solidFill>
                    <a:schemeClr val="tx1">
                      <a:lumMod val="65000"/>
                      <a:lumOff val="35000"/>
                    </a:schemeClr>
                  </a:solidFill>
                </a:rPr>
                <a:t>Final London Dataset:</a:t>
              </a:r>
            </a:p>
            <a:p>
              <a:pPr algn="ctr"/>
              <a:r>
                <a:rPr lang="en-US" sz="2800" b="1" dirty="0">
                  <a:solidFill>
                    <a:schemeClr val="tx1">
                      <a:lumMod val="65000"/>
                      <a:lumOff val="35000"/>
                    </a:schemeClr>
                  </a:solidFill>
                </a:rPr>
                <a:t>256 Starbucks</a:t>
              </a:r>
            </a:p>
            <a:p>
              <a:pPr algn="ctr"/>
              <a:r>
                <a:rPr lang="en-US" sz="2800" b="1" dirty="0">
                  <a:solidFill>
                    <a:schemeClr val="tx1">
                      <a:lumMod val="65000"/>
                      <a:lumOff val="35000"/>
                    </a:schemeClr>
                  </a:solidFill>
                </a:rPr>
                <a:t>88,701 Airbnb</a:t>
              </a:r>
            </a:p>
          </p:txBody>
        </p:sp>
      </p:grpSp>
      <p:sp>
        <p:nvSpPr>
          <p:cNvPr id="13" name="Footer Placeholder 2">
            <a:extLst>
              <a:ext uri="{FF2B5EF4-FFF2-40B4-BE49-F238E27FC236}">
                <a16:creationId xmlns:a16="http://schemas.microsoft.com/office/drawing/2014/main" id="{15250D45-6B0B-CA3F-9715-FEFB4F155DA0}"/>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5349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703961" y="1845809"/>
            <a:ext cx="4552861" cy="3367477"/>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11" name="TextBox 10">
            <a:extLst>
              <a:ext uri="{FF2B5EF4-FFF2-40B4-BE49-F238E27FC236}">
                <a16:creationId xmlns:a16="http://schemas.microsoft.com/office/drawing/2014/main" id="{F014EC14-03C9-591F-89F0-477F910290B9}"/>
              </a:ext>
            </a:extLst>
          </p:cNvPr>
          <p:cNvSpPr txBox="1"/>
          <p:nvPr/>
        </p:nvSpPr>
        <p:spPr>
          <a:xfrm>
            <a:off x="2353847" y="922727"/>
            <a:ext cx="8827354" cy="523220"/>
          </a:xfrm>
          <a:prstGeom prst="rect">
            <a:avLst/>
          </a:prstGeom>
          <a:noFill/>
        </p:spPr>
        <p:txBody>
          <a:bodyPr wrap="square" rtlCol="0">
            <a:spAutoFit/>
          </a:bodyPr>
          <a:lstStyle/>
          <a:p>
            <a:r>
              <a:rPr lang="en-US" sz="2800" b="1" dirty="0">
                <a:solidFill>
                  <a:schemeClr val="tx1">
                    <a:lumMod val="65000"/>
                    <a:lumOff val="35000"/>
                  </a:schemeClr>
                </a:solidFill>
              </a:rPr>
              <a:t>Very Import First Look –  Denver Data Mapping</a:t>
            </a:r>
          </a:p>
        </p:txBody>
      </p:sp>
      <p:sp>
        <p:nvSpPr>
          <p:cNvPr id="2" name="TextBox 1">
            <a:extLst>
              <a:ext uri="{FF2B5EF4-FFF2-40B4-BE49-F238E27FC236}">
                <a16:creationId xmlns:a16="http://schemas.microsoft.com/office/drawing/2014/main" id="{AF35A213-ADFD-F725-B5AE-EC197588849A}"/>
              </a:ext>
            </a:extLst>
          </p:cNvPr>
          <p:cNvSpPr txBox="1"/>
          <p:nvPr/>
        </p:nvSpPr>
        <p:spPr>
          <a:xfrm>
            <a:off x="6400800" y="4293249"/>
            <a:ext cx="4919342" cy="1238662"/>
          </a:xfrm>
          <a:prstGeom prst="rect">
            <a:avLst/>
          </a:prstGeom>
          <a:noFill/>
        </p:spPr>
        <p:txBody>
          <a:bodyPr wrap="square" rtlCol="0">
            <a:spAutoFit/>
          </a:bodyPr>
          <a:lstStyle/>
          <a:p>
            <a:r>
              <a:rPr lang="en-US" sz="1800" b="1" dirty="0">
                <a:solidFill>
                  <a:schemeClr val="tx1">
                    <a:lumMod val="65000"/>
                    <a:lumOff val="35000"/>
                  </a:schemeClr>
                </a:solidFill>
              </a:rPr>
              <a:t>Top 5 Districts:</a:t>
            </a:r>
          </a:p>
          <a:p>
            <a:r>
              <a:rPr lang="en-US" sz="1800" dirty="0">
                <a:solidFill>
                  <a:schemeClr val="tx1">
                    <a:lumMod val="65000"/>
                    <a:lumOff val="35000"/>
                  </a:schemeClr>
                </a:solidFill>
              </a:rPr>
              <a:t>Airbnb uses the Top 5 ”Districts” to rate neighborhoods.  (Hunger Games here we come.)</a:t>
            </a:r>
          </a:p>
          <a:p>
            <a:endParaRPr lang="en-US" dirty="0"/>
          </a:p>
        </p:txBody>
      </p:sp>
      <p:pic>
        <p:nvPicPr>
          <p:cNvPr id="4" name="Picture 3" descr="A black screen with white text&#10;&#10;Description automatically generated">
            <a:extLst>
              <a:ext uri="{FF2B5EF4-FFF2-40B4-BE49-F238E27FC236}">
                <a16:creationId xmlns:a16="http://schemas.microsoft.com/office/drawing/2014/main" id="{13F3B65C-0178-C8CD-0E1D-1E71EEA189ED}"/>
              </a:ext>
            </a:extLst>
          </p:cNvPr>
          <p:cNvPicPr>
            <a:picLocks noChangeAspect="1"/>
          </p:cNvPicPr>
          <p:nvPr/>
        </p:nvPicPr>
        <p:blipFill>
          <a:blip r:embed="rId4"/>
          <a:stretch>
            <a:fillRect/>
          </a:stretch>
        </p:blipFill>
        <p:spPr>
          <a:xfrm>
            <a:off x="6400800" y="1828800"/>
            <a:ext cx="5486400" cy="2267712"/>
          </a:xfrm>
          <a:prstGeom prst="rect">
            <a:avLst/>
          </a:prstGeom>
        </p:spPr>
      </p:pic>
      <p:sp>
        <p:nvSpPr>
          <p:cNvPr id="10" name="Oval 9">
            <a:extLst>
              <a:ext uri="{FF2B5EF4-FFF2-40B4-BE49-F238E27FC236}">
                <a16:creationId xmlns:a16="http://schemas.microsoft.com/office/drawing/2014/main" id="{671E650B-FA29-B15E-1D70-59CEFF1D648D}"/>
              </a:ext>
            </a:extLst>
          </p:cNvPr>
          <p:cNvSpPr/>
          <p:nvPr/>
        </p:nvSpPr>
        <p:spPr>
          <a:xfrm>
            <a:off x="2838637" y="4490150"/>
            <a:ext cx="1828800"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71FB8293-81B6-BA97-98A6-932A2C05AEF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835242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a:t>
            </a:r>
          </a:p>
        </p:txBody>
      </p:sp>
      <p:sp>
        <p:nvSpPr>
          <p:cNvPr id="11" name="TextBox 10">
            <a:extLst>
              <a:ext uri="{FF2B5EF4-FFF2-40B4-BE49-F238E27FC236}">
                <a16:creationId xmlns:a16="http://schemas.microsoft.com/office/drawing/2014/main" id="{F014EC14-03C9-591F-89F0-477F910290B9}"/>
              </a:ext>
            </a:extLst>
          </p:cNvPr>
          <p:cNvSpPr txBox="1"/>
          <p:nvPr/>
        </p:nvSpPr>
        <p:spPr>
          <a:xfrm>
            <a:off x="3700728" y="907832"/>
            <a:ext cx="5095344" cy="523220"/>
          </a:xfrm>
          <a:prstGeom prst="rect">
            <a:avLst/>
          </a:prstGeom>
          <a:noFill/>
        </p:spPr>
        <p:txBody>
          <a:bodyPr wrap="square" rtlCol="0">
            <a:spAutoFit/>
          </a:bodyPr>
          <a:lstStyle/>
          <a:p>
            <a:r>
              <a:rPr lang="en-US" sz="2800" b="1" dirty="0">
                <a:solidFill>
                  <a:schemeClr val="tx1">
                    <a:lumMod val="65000"/>
                    <a:lumOff val="35000"/>
                  </a:schemeClr>
                </a:solidFill>
              </a:rPr>
              <a:t>Denver Complete, Now London</a:t>
            </a:r>
          </a:p>
        </p:txBody>
      </p:sp>
      <p:sp>
        <p:nvSpPr>
          <p:cNvPr id="4" name="AutoShape 4">
            <a:extLst>
              <a:ext uri="{FF2B5EF4-FFF2-40B4-BE49-F238E27FC236}">
                <a16:creationId xmlns:a16="http://schemas.microsoft.com/office/drawing/2014/main" id="{AE171B26-30ED-9628-C06F-94B8FABA2B0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4" name="Picture 13" descr="A screenshot of a black screen&#10;&#10;Description automatically generated">
            <a:extLst>
              <a:ext uri="{FF2B5EF4-FFF2-40B4-BE49-F238E27FC236}">
                <a16:creationId xmlns:a16="http://schemas.microsoft.com/office/drawing/2014/main" id="{1B868D3E-2795-7D50-4BD3-09C666DB4ECA}"/>
              </a:ext>
            </a:extLst>
          </p:cNvPr>
          <p:cNvPicPr>
            <a:picLocks noChangeAspect="1"/>
          </p:cNvPicPr>
          <p:nvPr/>
        </p:nvPicPr>
        <p:blipFill>
          <a:blip r:embed="rId3"/>
          <a:stretch>
            <a:fillRect/>
          </a:stretch>
        </p:blipFill>
        <p:spPr>
          <a:xfrm>
            <a:off x="6520721" y="1828800"/>
            <a:ext cx="5369398" cy="2432833"/>
          </a:xfrm>
          <a:prstGeom prst="rect">
            <a:avLst/>
          </a:prstGeom>
        </p:spPr>
      </p:pic>
      <p:sp>
        <p:nvSpPr>
          <p:cNvPr id="16" name="TextBox 15">
            <a:extLst>
              <a:ext uri="{FF2B5EF4-FFF2-40B4-BE49-F238E27FC236}">
                <a16:creationId xmlns:a16="http://schemas.microsoft.com/office/drawing/2014/main" id="{A326A3AF-8336-82D7-0711-0D2BD3FC055D}"/>
              </a:ext>
            </a:extLst>
          </p:cNvPr>
          <p:cNvSpPr txBox="1"/>
          <p:nvPr/>
        </p:nvSpPr>
        <p:spPr>
          <a:xfrm>
            <a:off x="6532319" y="4671819"/>
            <a:ext cx="4527506" cy="923330"/>
          </a:xfrm>
          <a:prstGeom prst="rect">
            <a:avLst/>
          </a:prstGeom>
          <a:noFill/>
        </p:spPr>
        <p:txBody>
          <a:bodyPr wrap="square" rtlCol="0">
            <a:spAutoFit/>
          </a:bodyPr>
          <a:lstStyle/>
          <a:p>
            <a:r>
              <a:rPr lang="en-US" dirty="0">
                <a:solidFill>
                  <a:schemeClr val="tx1">
                    <a:lumMod val="65000"/>
                    <a:lumOff val="35000"/>
                  </a:schemeClr>
                </a:solidFill>
              </a:rPr>
              <a:t>This Mapping Was an Important Step as it Gave us A Sense of What We Could Actually Analyze.</a:t>
            </a:r>
          </a:p>
        </p:txBody>
      </p:sp>
      <p:pic>
        <p:nvPicPr>
          <p:cNvPr id="3" name="Picture 2" descr="A map with many points&#10;&#10;Description automatically generated">
            <a:extLst>
              <a:ext uri="{FF2B5EF4-FFF2-40B4-BE49-F238E27FC236}">
                <a16:creationId xmlns:a16="http://schemas.microsoft.com/office/drawing/2014/main" id="{FE22DB32-F77B-FB93-9D95-BA213CDC72A7}"/>
              </a:ext>
            </a:extLst>
          </p:cNvPr>
          <p:cNvPicPr>
            <a:picLocks noChangeAspect="1"/>
          </p:cNvPicPr>
          <p:nvPr/>
        </p:nvPicPr>
        <p:blipFill>
          <a:blip r:embed="rId4"/>
          <a:stretch>
            <a:fillRect/>
          </a:stretch>
        </p:blipFill>
        <p:spPr>
          <a:xfrm>
            <a:off x="1795998" y="1867581"/>
            <a:ext cx="4332026" cy="3299382"/>
          </a:xfrm>
          <a:prstGeom prst="rect">
            <a:avLst/>
          </a:prstGeom>
          <a:ln w="57150">
            <a:solidFill>
              <a:srgbClr val="574E6C"/>
            </a:solidFill>
          </a:ln>
        </p:spPr>
      </p:pic>
      <p:sp>
        <p:nvSpPr>
          <p:cNvPr id="15" name="Oval 14">
            <a:extLst>
              <a:ext uri="{FF2B5EF4-FFF2-40B4-BE49-F238E27FC236}">
                <a16:creationId xmlns:a16="http://schemas.microsoft.com/office/drawing/2014/main" id="{28307643-43A7-239F-3F62-57B2BEC21F03}"/>
              </a:ext>
            </a:extLst>
          </p:cNvPr>
          <p:cNvSpPr/>
          <p:nvPr/>
        </p:nvSpPr>
        <p:spPr>
          <a:xfrm>
            <a:off x="2916127" y="4527550"/>
            <a:ext cx="1853842" cy="18288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2">
            <a:extLst>
              <a:ext uri="{FF2B5EF4-FFF2-40B4-BE49-F238E27FC236}">
                <a16:creationId xmlns:a16="http://schemas.microsoft.com/office/drawing/2014/main" id="{AD6907B9-F1FC-581E-3840-73C4ACA1E173}"/>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236479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2047609" y="767245"/>
            <a:ext cx="8948097" cy="523220"/>
          </a:xfrm>
          <a:prstGeom prst="rect">
            <a:avLst/>
          </a:prstGeom>
          <a:noFill/>
        </p:spPr>
        <p:txBody>
          <a:bodyPr wrap="square" rtlCol="0">
            <a:spAutoFit/>
          </a:bodyPr>
          <a:lstStyle/>
          <a:p>
            <a:r>
              <a:rPr lang="en-US" sz="2800" b="1" dirty="0">
                <a:solidFill>
                  <a:schemeClr val="tx1">
                    <a:lumMod val="65000"/>
                    <a:lumOff val="35000"/>
                  </a:schemeClr>
                </a:solidFill>
              </a:rPr>
              <a:t>When is the Best Time to Enter the Airbnb Market? </a:t>
            </a:r>
          </a:p>
        </p:txBody>
      </p:sp>
      <p:pic>
        <p:nvPicPr>
          <p:cNvPr id="10" name="Picture 9" descr="A graph of a number of blue bars&#10;&#10;Description automatically generated with medium confidence">
            <a:extLst>
              <a:ext uri="{FF2B5EF4-FFF2-40B4-BE49-F238E27FC236}">
                <a16:creationId xmlns:a16="http://schemas.microsoft.com/office/drawing/2014/main" id="{4AF06EA5-53DF-38FC-EED5-B3BB9E3B86A4}"/>
              </a:ext>
            </a:extLst>
          </p:cNvPr>
          <p:cNvPicPr>
            <a:picLocks noChangeAspect="1"/>
          </p:cNvPicPr>
          <p:nvPr/>
        </p:nvPicPr>
        <p:blipFill>
          <a:blip r:embed="rId3"/>
          <a:stretch>
            <a:fillRect/>
          </a:stretch>
        </p:blipFill>
        <p:spPr>
          <a:xfrm>
            <a:off x="532186" y="3689698"/>
            <a:ext cx="4939699" cy="1849357"/>
          </a:xfrm>
          <a:prstGeom prst="rect">
            <a:avLst/>
          </a:prstGeom>
          <a:ln w="57150">
            <a:solidFill>
              <a:srgbClr val="574E6C"/>
            </a:solidFill>
          </a:ln>
        </p:spPr>
      </p:pic>
      <p:pic>
        <p:nvPicPr>
          <p:cNvPr id="11" name="Picture 10" descr="A graph of a number of blue rectangular bars&#10;&#10;Description automatically generated with medium confidence">
            <a:extLst>
              <a:ext uri="{FF2B5EF4-FFF2-40B4-BE49-F238E27FC236}">
                <a16:creationId xmlns:a16="http://schemas.microsoft.com/office/drawing/2014/main" id="{757EF82F-4647-166E-9AB4-91E3943256C4}"/>
              </a:ext>
            </a:extLst>
          </p:cNvPr>
          <p:cNvPicPr>
            <a:picLocks noChangeAspect="1"/>
          </p:cNvPicPr>
          <p:nvPr/>
        </p:nvPicPr>
        <p:blipFill>
          <a:blip r:embed="rId4"/>
          <a:stretch>
            <a:fillRect/>
          </a:stretch>
        </p:blipFill>
        <p:spPr>
          <a:xfrm>
            <a:off x="532186" y="1405857"/>
            <a:ext cx="4939700" cy="2052762"/>
          </a:xfrm>
          <a:prstGeom prst="rect">
            <a:avLst/>
          </a:prstGeom>
          <a:ln w="57150">
            <a:solidFill>
              <a:srgbClr val="574E6C"/>
            </a:solidFill>
          </a:ln>
        </p:spPr>
      </p:pic>
      <p:sp>
        <p:nvSpPr>
          <p:cNvPr id="15" name="TextBox 14">
            <a:extLst>
              <a:ext uri="{FF2B5EF4-FFF2-40B4-BE49-F238E27FC236}">
                <a16:creationId xmlns:a16="http://schemas.microsoft.com/office/drawing/2014/main" id="{67F0B8A1-94DD-91EB-AA16-238FEB63A3FB}"/>
              </a:ext>
            </a:extLst>
          </p:cNvPr>
          <p:cNvSpPr txBox="1"/>
          <p:nvPr/>
        </p:nvSpPr>
        <p:spPr>
          <a:xfrm>
            <a:off x="2167530" y="4934380"/>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pic>
        <p:nvPicPr>
          <p:cNvPr id="18" name="Picture 17" descr="A graph of blue bars&#10;&#10;Description automatically generated">
            <a:extLst>
              <a:ext uri="{FF2B5EF4-FFF2-40B4-BE49-F238E27FC236}">
                <a16:creationId xmlns:a16="http://schemas.microsoft.com/office/drawing/2014/main" id="{C3390CF5-0362-0647-8CF5-4DF4EDA94B68}"/>
              </a:ext>
            </a:extLst>
          </p:cNvPr>
          <p:cNvPicPr>
            <a:picLocks noChangeAspect="1"/>
          </p:cNvPicPr>
          <p:nvPr/>
        </p:nvPicPr>
        <p:blipFill>
          <a:blip r:embed="rId5"/>
          <a:stretch>
            <a:fillRect/>
          </a:stretch>
        </p:blipFill>
        <p:spPr>
          <a:xfrm>
            <a:off x="6720115" y="3741174"/>
            <a:ext cx="5109027" cy="1849357"/>
          </a:xfrm>
          <a:prstGeom prst="rect">
            <a:avLst/>
          </a:prstGeom>
          <a:ln w="57150">
            <a:solidFill>
              <a:srgbClr val="574E6C"/>
            </a:solidFill>
          </a:ln>
        </p:spPr>
      </p:pic>
      <p:pic>
        <p:nvPicPr>
          <p:cNvPr id="22" name="Picture 21" descr="A graph of a number of blue bars&#10;&#10;Description automatically generated with medium confidence">
            <a:extLst>
              <a:ext uri="{FF2B5EF4-FFF2-40B4-BE49-F238E27FC236}">
                <a16:creationId xmlns:a16="http://schemas.microsoft.com/office/drawing/2014/main" id="{0DBC5174-5264-56FC-088C-7F69150893F8}"/>
              </a:ext>
            </a:extLst>
          </p:cNvPr>
          <p:cNvPicPr>
            <a:picLocks noChangeAspect="1"/>
          </p:cNvPicPr>
          <p:nvPr/>
        </p:nvPicPr>
        <p:blipFill>
          <a:blip r:embed="rId6"/>
          <a:stretch>
            <a:fillRect/>
          </a:stretch>
        </p:blipFill>
        <p:spPr>
          <a:xfrm>
            <a:off x="6720115" y="1404023"/>
            <a:ext cx="5109027" cy="2052763"/>
          </a:xfrm>
          <a:prstGeom prst="rect">
            <a:avLst/>
          </a:prstGeom>
          <a:ln w="57150">
            <a:solidFill>
              <a:srgbClr val="574E6C"/>
            </a:solidFill>
          </a:ln>
        </p:spPr>
      </p:pic>
      <p:sp>
        <p:nvSpPr>
          <p:cNvPr id="4" name="TextBox 3">
            <a:extLst>
              <a:ext uri="{FF2B5EF4-FFF2-40B4-BE49-F238E27FC236}">
                <a16:creationId xmlns:a16="http://schemas.microsoft.com/office/drawing/2014/main" id="{3DADE35F-3425-D75F-26F3-B9C9CB777BEB}"/>
              </a:ext>
            </a:extLst>
          </p:cNvPr>
          <p:cNvSpPr txBox="1"/>
          <p:nvPr/>
        </p:nvSpPr>
        <p:spPr>
          <a:xfrm>
            <a:off x="1848338" y="5651579"/>
            <a:ext cx="8948096" cy="523220"/>
          </a:xfrm>
          <a:prstGeom prst="rect">
            <a:avLst/>
          </a:prstGeom>
          <a:noFill/>
        </p:spPr>
        <p:txBody>
          <a:bodyPr wrap="square" rtlCol="0">
            <a:spAutoFit/>
          </a:bodyPr>
          <a:lstStyle/>
          <a:p>
            <a:r>
              <a:rPr lang="en-US" sz="2800" dirty="0">
                <a:solidFill>
                  <a:schemeClr val="tx1">
                    <a:lumMod val="65000"/>
                    <a:lumOff val="35000"/>
                  </a:schemeClr>
                </a:solidFill>
              </a:rPr>
              <a:t>Growth Since 2008 in the 3</a:t>
            </a:r>
            <a:r>
              <a:rPr lang="en-US" sz="2800" baseline="30000" dirty="0">
                <a:solidFill>
                  <a:schemeClr val="tx1">
                    <a:lumMod val="65000"/>
                    <a:lumOff val="35000"/>
                  </a:schemeClr>
                </a:solidFill>
              </a:rPr>
              <a:t>rd</a:t>
            </a:r>
            <a:r>
              <a:rPr lang="en-US" sz="2800" dirty="0">
                <a:solidFill>
                  <a:schemeClr val="tx1">
                    <a:lumMod val="65000"/>
                    <a:lumOff val="35000"/>
                  </a:schemeClr>
                </a:solidFill>
              </a:rPr>
              <a:t> Quarter/Summer Months</a:t>
            </a:r>
          </a:p>
        </p:txBody>
      </p:sp>
      <p:sp>
        <p:nvSpPr>
          <p:cNvPr id="16" name="TextBox 15">
            <a:extLst>
              <a:ext uri="{FF2B5EF4-FFF2-40B4-BE49-F238E27FC236}">
                <a16:creationId xmlns:a16="http://schemas.microsoft.com/office/drawing/2014/main" id="{1EC918BD-6D9D-7B58-8D52-92A10DAF0F31}"/>
              </a:ext>
            </a:extLst>
          </p:cNvPr>
          <p:cNvSpPr txBox="1"/>
          <p:nvPr/>
        </p:nvSpPr>
        <p:spPr>
          <a:xfrm>
            <a:off x="8351521" y="4934380"/>
            <a:ext cx="2500352" cy="369332"/>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5" name="TextBox 4">
            <a:extLst>
              <a:ext uri="{FF2B5EF4-FFF2-40B4-BE49-F238E27FC236}">
                <a16:creationId xmlns:a16="http://schemas.microsoft.com/office/drawing/2014/main" id="{485FC354-D0C4-652F-5FA7-5F080DA5ED95}"/>
              </a:ext>
            </a:extLst>
          </p:cNvPr>
          <p:cNvSpPr txBox="1"/>
          <p:nvPr/>
        </p:nvSpPr>
        <p:spPr>
          <a:xfrm>
            <a:off x="2291140" y="2618377"/>
            <a:ext cx="1996611" cy="369332"/>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6" name="TextBox 5">
            <a:extLst>
              <a:ext uri="{FF2B5EF4-FFF2-40B4-BE49-F238E27FC236}">
                <a16:creationId xmlns:a16="http://schemas.microsoft.com/office/drawing/2014/main" id="{903127C5-330A-FC49-3448-C998C28B5179}"/>
              </a:ext>
            </a:extLst>
          </p:cNvPr>
          <p:cNvSpPr txBox="1"/>
          <p:nvPr/>
        </p:nvSpPr>
        <p:spPr>
          <a:xfrm>
            <a:off x="8351521" y="2618377"/>
            <a:ext cx="2500352" cy="369332"/>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7" name="Footer Placeholder 2">
            <a:extLst>
              <a:ext uri="{FF2B5EF4-FFF2-40B4-BE49-F238E27FC236}">
                <a16:creationId xmlns:a16="http://schemas.microsoft.com/office/drawing/2014/main" id="{37913995-4307-AD37-A333-5377E58B9203}"/>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59230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76068"/>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2905648" y="1043658"/>
            <a:ext cx="7400791" cy="523220"/>
          </a:xfrm>
          <a:prstGeom prst="rect">
            <a:avLst/>
          </a:prstGeom>
          <a:noFill/>
        </p:spPr>
        <p:txBody>
          <a:bodyPr wrap="square" rtlCol="0">
            <a:spAutoFit/>
          </a:bodyPr>
          <a:lstStyle/>
          <a:p>
            <a:r>
              <a:rPr lang="en-US" sz="2800" b="1" dirty="0">
                <a:solidFill>
                  <a:schemeClr val="tx1">
                    <a:lumMod val="65000"/>
                    <a:lumOff val="35000"/>
                  </a:schemeClr>
                </a:solidFill>
              </a:rPr>
              <a:t>Growth Since 2008 and Forecast Through 2029?</a:t>
            </a:r>
          </a:p>
        </p:txBody>
      </p:sp>
      <p:pic>
        <p:nvPicPr>
          <p:cNvPr id="8" name="Picture 7">
            <a:extLst>
              <a:ext uri="{FF2B5EF4-FFF2-40B4-BE49-F238E27FC236}">
                <a16:creationId xmlns:a16="http://schemas.microsoft.com/office/drawing/2014/main" id="{F0B6287C-22E9-DAD0-9F52-263638E40339}"/>
              </a:ext>
            </a:extLst>
          </p:cNvPr>
          <p:cNvPicPr>
            <a:picLocks noChangeAspect="1"/>
          </p:cNvPicPr>
          <p:nvPr/>
        </p:nvPicPr>
        <p:blipFill>
          <a:blip r:embed="rId3"/>
          <a:stretch>
            <a:fillRect/>
          </a:stretch>
        </p:blipFill>
        <p:spPr>
          <a:xfrm>
            <a:off x="6313714" y="1835751"/>
            <a:ext cx="5795008" cy="3574272"/>
          </a:xfrm>
          <a:prstGeom prst="rect">
            <a:avLst/>
          </a:prstGeom>
          <a:ln w="57150">
            <a:solidFill>
              <a:srgbClr val="574E6C"/>
            </a:solidFill>
          </a:ln>
        </p:spPr>
      </p:pic>
      <p:pic>
        <p:nvPicPr>
          <p:cNvPr id="2" name="Picture 1">
            <a:extLst>
              <a:ext uri="{FF2B5EF4-FFF2-40B4-BE49-F238E27FC236}">
                <a16:creationId xmlns:a16="http://schemas.microsoft.com/office/drawing/2014/main" id="{5E03D922-AEE2-8AA3-0608-1BF237B2C041}"/>
              </a:ext>
            </a:extLst>
          </p:cNvPr>
          <p:cNvPicPr>
            <a:picLocks noChangeAspect="1"/>
          </p:cNvPicPr>
          <p:nvPr/>
        </p:nvPicPr>
        <p:blipFill>
          <a:blip r:embed="rId4"/>
          <a:stretch>
            <a:fillRect/>
          </a:stretch>
        </p:blipFill>
        <p:spPr>
          <a:xfrm>
            <a:off x="188026" y="1835748"/>
            <a:ext cx="5795010" cy="3574273"/>
          </a:xfrm>
          <a:prstGeom prst="rect">
            <a:avLst/>
          </a:prstGeom>
          <a:ln w="57150">
            <a:solidFill>
              <a:srgbClr val="574E6C"/>
            </a:solidFill>
          </a:ln>
        </p:spPr>
      </p:pic>
      <p:sp>
        <p:nvSpPr>
          <p:cNvPr id="4" name="TextBox 3">
            <a:extLst>
              <a:ext uri="{FF2B5EF4-FFF2-40B4-BE49-F238E27FC236}">
                <a16:creationId xmlns:a16="http://schemas.microsoft.com/office/drawing/2014/main" id="{31905529-5940-6DB1-11B1-68F481AAF9A7}"/>
              </a:ext>
            </a:extLst>
          </p:cNvPr>
          <p:cNvSpPr txBox="1"/>
          <p:nvPr/>
        </p:nvSpPr>
        <p:spPr>
          <a:xfrm>
            <a:off x="2293257" y="5642131"/>
            <a:ext cx="8040914" cy="523220"/>
          </a:xfrm>
          <a:prstGeom prst="rect">
            <a:avLst/>
          </a:prstGeom>
          <a:noFill/>
        </p:spPr>
        <p:txBody>
          <a:bodyPr wrap="square" rtlCol="0">
            <a:spAutoFit/>
          </a:bodyPr>
          <a:lstStyle/>
          <a:p>
            <a:r>
              <a:rPr lang="en-US" sz="2800" dirty="0">
                <a:solidFill>
                  <a:schemeClr val="tx1">
                    <a:lumMod val="65000"/>
                    <a:lumOff val="35000"/>
                  </a:schemeClr>
                </a:solidFill>
              </a:rPr>
              <a:t>The Forecast For Airbnb Looks Good Through 2028 </a:t>
            </a:r>
          </a:p>
        </p:txBody>
      </p:sp>
      <p:sp>
        <p:nvSpPr>
          <p:cNvPr id="5" name="TextBox 4">
            <a:extLst>
              <a:ext uri="{FF2B5EF4-FFF2-40B4-BE49-F238E27FC236}">
                <a16:creationId xmlns:a16="http://schemas.microsoft.com/office/drawing/2014/main" id="{97EAE8BC-F2F1-8B17-A132-48CE2A409A1A}"/>
              </a:ext>
            </a:extLst>
          </p:cNvPr>
          <p:cNvSpPr txBox="1"/>
          <p:nvPr/>
        </p:nvSpPr>
        <p:spPr>
          <a:xfrm>
            <a:off x="2249714" y="3148849"/>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6" name="TextBox 5">
            <a:extLst>
              <a:ext uri="{FF2B5EF4-FFF2-40B4-BE49-F238E27FC236}">
                <a16:creationId xmlns:a16="http://schemas.microsoft.com/office/drawing/2014/main" id="{8F865B98-9811-650E-76AA-2EB167261E09}"/>
              </a:ext>
            </a:extLst>
          </p:cNvPr>
          <p:cNvSpPr txBox="1"/>
          <p:nvPr/>
        </p:nvSpPr>
        <p:spPr>
          <a:xfrm>
            <a:off x="8189169" y="3148850"/>
            <a:ext cx="1753118" cy="377378"/>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9" name="Footer Placeholder 2">
            <a:extLst>
              <a:ext uri="{FF2B5EF4-FFF2-40B4-BE49-F238E27FC236}">
                <a16:creationId xmlns:a16="http://schemas.microsoft.com/office/drawing/2014/main" id="{7C2804D1-94BF-CEC0-8A20-49D3E5F152A4}"/>
              </a:ext>
            </a:extLst>
          </p:cNvPr>
          <p:cNvSpPr>
            <a:spLocks noGrp="1"/>
          </p:cNvSpPr>
          <p:nvPr>
            <p:ph type="ftr" sz="quarter" idx="11"/>
          </p:nvPr>
        </p:nvSpPr>
        <p:spPr>
          <a:xfrm>
            <a:off x="49762" y="6453469"/>
            <a:ext cx="2226732" cy="365125"/>
          </a:xfrm>
        </p:spPr>
        <p:txBody>
          <a:bodyPr/>
          <a:lstStyle/>
          <a:p>
            <a:r>
              <a:rPr lang="en-US" dirty="0"/>
              <a:t>research &amp; analysis by MC Squared</a:t>
            </a:r>
          </a:p>
        </p:txBody>
      </p:sp>
    </p:spTree>
    <p:extLst>
      <p:ext uri="{BB962C8B-B14F-4D97-AF65-F5344CB8AC3E}">
        <p14:creationId xmlns:p14="http://schemas.microsoft.com/office/powerpoint/2010/main" val="165178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6" name="TextBox 5">
            <a:extLst>
              <a:ext uri="{FF2B5EF4-FFF2-40B4-BE49-F238E27FC236}">
                <a16:creationId xmlns:a16="http://schemas.microsoft.com/office/drawing/2014/main" id="{40FABDF3-074E-275F-9C48-832947262854}"/>
              </a:ext>
            </a:extLst>
          </p:cNvPr>
          <p:cNvSpPr txBox="1"/>
          <p:nvPr/>
        </p:nvSpPr>
        <p:spPr>
          <a:xfrm>
            <a:off x="1831241" y="898116"/>
            <a:ext cx="9819588" cy="523220"/>
          </a:xfrm>
          <a:prstGeom prst="rect">
            <a:avLst/>
          </a:prstGeom>
          <a:noFill/>
        </p:spPr>
        <p:txBody>
          <a:bodyPr wrap="square">
            <a:spAutoFit/>
          </a:bodyPr>
          <a:lstStyle/>
          <a:p>
            <a:r>
              <a:rPr lang="en-US" sz="2800" b="1" dirty="0">
                <a:solidFill>
                  <a:schemeClr val="tx1">
                    <a:lumMod val="65000"/>
                    <a:lumOff val="35000"/>
                  </a:schemeClr>
                </a:solidFill>
              </a:rPr>
              <a:t>How Do Top Airbnb Reviews Relate to Starbucks Proximity?</a:t>
            </a:r>
          </a:p>
        </p:txBody>
      </p:sp>
      <p:pic>
        <p:nvPicPr>
          <p:cNvPr id="7" name="Picture 6">
            <a:extLst>
              <a:ext uri="{FF2B5EF4-FFF2-40B4-BE49-F238E27FC236}">
                <a16:creationId xmlns:a16="http://schemas.microsoft.com/office/drawing/2014/main" id="{A7B5F651-0E1D-55A8-1BC5-50180BA10E13}"/>
              </a:ext>
            </a:extLst>
          </p:cNvPr>
          <p:cNvPicPr>
            <a:picLocks noChangeAspect="1"/>
          </p:cNvPicPr>
          <p:nvPr/>
        </p:nvPicPr>
        <p:blipFill>
          <a:blip r:embed="rId3"/>
          <a:stretch>
            <a:fillRect/>
          </a:stretch>
        </p:blipFill>
        <p:spPr>
          <a:xfrm>
            <a:off x="241854" y="1812950"/>
            <a:ext cx="5684029" cy="3022240"/>
          </a:xfrm>
          <a:prstGeom prst="rect">
            <a:avLst/>
          </a:prstGeom>
          <a:ln w="57150">
            <a:solidFill>
              <a:srgbClr val="574E6C"/>
            </a:solidFill>
          </a:ln>
        </p:spPr>
      </p:pic>
      <p:pic>
        <p:nvPicPr>
          <p:cNvPr id="8" name="Picture 7">
            <a:extLst>
              <a:ext uri="{FF2B5EF4-FFF2-40B4-BE49-F238E27FC236}">
                <a16:creationId xmlns:a16="http://schemas.microsoft.com/office/drawing/2014/main" id="{3A7CBDEE-8607-8A4F-4C7A-4C07043D3160}"/>
              </a:ext>
            </a:extLst>
          </p:cNvPr>
          <p:cNvPicPr>
            <a:picLocks noChangeAspect="1"/>
          </p:cNvPicPr>
          <p:nvPr/>
        </p:nvPicPr>
        <p:blipFill>
          <a:blip r:embed="rId4"/>
          <a:stretch>
            <a:fillRect/>
          </a:stretch>
        </p:blipFill>
        <p:spPr>
          <a:xfrm>
            <a:off x="6369371" y="1812950"/>
            <a:ext cx="5639666" cy="3022240"/>
          </a:xfrm>
          <a:prstGeom prst="rect">
            <a:avLst/>
          </a:prstGeom>
          <a:ln w="57150">
            <a:solidFill>
              <a:srgbClr val="574E6C"/>
            </a:solidFill>
          </a:ln>
        </p:spPr>
      </p:pic>
      <p:sp>
        <p:nvSpPr>
          <p:cNvPr id="11" name="Oval 10">
            <a:extLst>
              <a:ext uri="{FF2B5EF4-FFF2-40B4-BE49-F238E27FC236}">
                <a16:creationId xmlns:a16="http://schemas.microsoft.com/office/drawing/2014/main" id="{EA7DCE9F-B4A0-422C-5015-8F68F34699BC}"/>
              </a:ext>
            </a:extLst>
          </p:cNvPr>
          <p:cNvSpPr/>
          <p:nvPr/>
        </p:nvSpPr>
        <p:spPr>
          <a:xfrm>
            <a:off x="2572719" y="2119358"/>
            <a:ext cx="1363851" cy="1511120"/>
          </a:xfrm>
          <a:prstGeom prst="ellipse">
            <a:avLst/>
          </a:prstGeom>
          <a:noFill/>
          <a:ln w="34925">
            <a:solidFill>
              <a:srgbClr val="C00000"/>
            </a:solidFill>
          </a:ln>
          <a:effectLst>
            <a:glow rad="63500">
              <a:schemeClr val="accent2">
                <a:satMod val="175000"/>
                <a:alpha val="40000"/>
              </a:schemeClr>
            </a:glow>
            <a:outerShdw blurRad="50800" dist="50800" dir="5400000" algn="ctr" rotWithShape="0">
              <a:srgbClr val="000000">
                <a:alpha val="27000"/>
              </a:srgbClr>
            </a:outerShdw>
            <a:reflection endPos="0" dist="50800" dir="5400000" sy="-100000" algn="bl" rotWithShape="0"/>
            <a:softEdge rad="4393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D8DB4B-93DB-AF5F-FD0F-9BCAF2396495}"/>
              </a:ext>
            </a:extLst>
          </p:cNvPr>
          <p:cNvSpPr/>
          <p:nvPr/>
        </p:nvSpPr>
        <p:spPr>
          <a:xfrm>
            <a:off x="2316996" y="1640979"/>
            <a:ext cx="1875295" cy="3541848"/>
          </a:xfrm>
          <a:prstGeom prst="rect">
            <a:avLst/>
          </a:prstGeom>
          <a:noFill/>
          <a:ln w="38100">
            <a:solidFill>
              <a:srgbClr val="574E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10A67E-1AFB-DE88-B2CC-844B3F313EAE}"/>
              </a:ext>
            </a:extLst>
          </p:cNvPr>
          <p:cNvSpPr txBox="1"/>
          <p:nvPr/>
        </p:nvSpPr>
        <p:spPr>
          <a:xfrm>
            <a:off x="134912" y="5214681"/>
            <a:ext cx="11874125" cy="954107"/>
          </a:xfrm>
          <a:prstGeom prst="rect">
            <a:avLst/>
          </a:prstGeom>
          <a:noFill/>
        </p:spPr>
        <p:txBody>
          <a:bodyPr wrap="square" rtlCol="0">
            <a:spAutoFit/>
          </a:bodyPr>
          <a:lstStyle/>
          <a:p>
            <a:pPr algn="ctr"/>
            <a:r>
              <a:rPr lang="en-US" sz="2800" dirty="0">
                <a:solidFill>
                  <a:schemeClr val="tx1">
                    <a:lumMod val="65000"/>
                    <a:lumOff val="35000"/>
                  </a:schemeClr>
                </a:solidFill>
              </a:rPr>
              <a:t>The Denver Market Seems to Suggest that There </a:t>
            </a:r>
          </a:p>
          <a:p>
            <a:pPr algn="ctr"/>
            <a:r>
              <a:rPr lang="en-US" sz="2800" dirty="0">
                <a:solidFill>
                  <a:schemeClr val="tx1">
                    <a:lumMod val="65000"/>
                    <a:lumOff val="35000"/>
                  </a:schemeClr>
                </a:solidFill>
              </a:rPr>
              <a:t>is a Sweet Spot for Good Reviews</a:t>
            </a:r>
          </a:p>
        </p:txBody>
      </p:sp>
      <p:sp>
        <p:nvSpPr>
          <p:cNvPr id="2" name="TextBox 1">
            <a:extLst>
              <a:ext uri="{FF2B5EF4-FFF2-40B4-BE49-F238E27FC236}">
                <a16:creationId xmlns:a16="http://schemas.microsoft.com/office/drawing/2014/main" id="{722B9466-0F9A-359E-D37D-F532A8CC9722}"/>
              </a:ext>
            </a:extLst>
          </p:cNvPr>
          <p:cNvSpPr txBox="1"/>
          <p:nvPr/>
        </p:nvSpPr>
        <p:spPr>
          <a:xfrm>
            <a:off x="2298959" y="3530378"/>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4" name="TextBox 3">
            <a:extLst>
              <a:ext uri="{FF2B5EF4-FFF2-40B4-BE49-F238E27FC236}">
                <a16:creationId xmlns:a16="http://schemas.microsoft.com/office/drawing/2014/main" id="{5D892FA0-44B5-CEF8-FAB6-DFFB818D3808}"/>
              </a:ext>
            </a:extLst>
          </p:cNvPr>
          <p:cNvSpPr txBox="1"/>
          <p:nvPr/>
        </p:nvSpPr>
        <p:spPr>
          <a:xfrm>
            <a:off x="8389733" y="3477951"/>
            <a:ext cx="1803578" cy="377377"/>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5" name="Footer Placeholder 2">
            <a:extLst>
              <a:ext uri="{FF2B5EF4-FFF2-40B4-BE49-F238E27FC236}">
                <a16:creationId xmlns:a16="http://schemas.microsoft.com/office/drawing/2014/main" id="{0B998390-5D28-06D7-23CF-B163A7B0B367}"/>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329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pic>
        <p:nvPicPr>
          <p:cNvPr id="2" name="Picture 1">
            <a:extLst>
              <a:ext uri="{FF2B5EF4-FFF2-40B4-BE49-F238E27FC236}">
                <a16:creationId xmlns:a16="http://schemas.microsoft.com/office/drawing/2014/main" id="{DAF6940B-2BDA-144D-6684-B2289757AE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72056" y="1776136"/>
            <a:ext cx="5620200" cy="3072226"/>
          </a:xfrm>
          <a:prstGeom prst="rect">
            <a:avLst/>
          </a:prstGeom>
          <a:ln w="57150">
            <a:solidFill>
              <a:srgbClr val="574E6C"/>
            </a:solidFill>
          </a:ln>
        </p:spPr>
      </p:pic>
      <p:pic>
        <p:nvPicPr>
          <p:cNvPr id="4" name="Picture 3">
            <a:extLst>
              <a:ext uri="{FF2B5EF4-FFF2-40B4-BE49-F238E27FC236}">
                <a16:creationId xmlns:a16="http://schemas.microsoft.com/office/drawing/2014/main" id="{05ABC3C2-4354-3872-1EE8-DE0C8544F0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saturation sat="126000"/>
                    </a14:imgEffect>
                  </a14:imgLayer>
                </a14:imgProps>
              </a:ext>
            </a:extLst>
          </a:blip>
          <a:stretch>
            <a:fillRect/>
          </a:stretch>
        </p:blipFill>
        <p:spPr>
          <a:xfrm>
            <a:off x="331806" y="1776136"/>
            <a:ext cx="5620200" cy="3072226"/>
          </a:xfrm>
          <a:prstGeom prst="rect">
            <a:avLst/>
          </a:prstGeom>
          <a:ln w="57150">
            <a:solidFill>
              <a:srgbClr val="574E6C"/>
            </a:solidFill>
          </a:ln>
        </p:spPr>
      </p:pic>
      <p:sp>
        <p:nvSpPr>
          <p:cNvPr id="5" name="TextBox 4">
            <a:extLst>
              <a:ext uri="{FF2B5EF4-FFF2-40B4-BE49-F238E27FC236}">
                <a16:creationId xmlns:a16="http://schemas.microsoft.com/office/drawing/2014/main" id="{66FDCC1E-E592-0A14-DB68-B5FA959B1E33}"/>
              </a:ext>
            </a:extLst>
          </p:cNvPr>
          <p:cNvSpPr txBox="1"/>
          <p:nvPr/>
        </p:nvSpPr>
        <p:spPr>
          <a:xfrm>
            <a:off x="1166199" y="901287"/>
            <a:ext cx="10826057" cy="523220"/>
          </a:xfrm>
          <a:prstGeom prst="rect">
            <a:avLst/>
          </a:prstGeom>
          <a:noFill/>
        </p:spPr>
        <p:txBody>
          <a:bodyPr wrap="square" rtlCol="0">
            <a:spAutoFit/>
          </a:bodyPr>
          <a:lstStyle/>
          <a:p>
            <a:r>
              <a:rPr lang="en-US" sz="2800" dirty="0">
                <a:solidFill>
                  <a:schemeClr val="tx1">
                    <a:lumMod val="65000"/>
                    <a:lumOff val="35000"/>
                  </a:schemeClr>
                </a:solidFill>
              </a:rPr>
              <a:t>Is There a Relationship Between Airbnb Cost &amp; Starbucks Proximity?</a:t>
            </a:r>
          </a:p>
        </p:txBody>
      </p:sp>
      <p:sp>
        <p:nvSpPr>
          <p:cNvPr id="6" name="TextBox 5">
            <a:extLst>
              <a:ext uri="{FF2B5EF4-FFF2-40B4-BE49-F238E27FC236}">
                <a16:creationId xmlns:a16="http://schemas.microsoft.com/office/drawing/2014/main" id="{F4A44AD7-1318-99AE-66AE-1C954C31CA1D}"/>
              </a:ext>
            </a:extLst>
          </p:cNvPr>
          <p:cNvSpPr txBox="1"/>
          <p:nvPr/>
        </p:nvSpPr>
        <p:spPr>
          <a:xfrm>
            <a:off x="959028" y="5199991"/>
            <a:ext cx="10826056" cy="954107"/>
          </a:xfrm>
          <a:prstGeom prst="rect">
            <a:avLst/>
          </a:prstGeom>
          <a:noFill/>
        </p:spPr>
        <p:txBody>
          <a:bodyPr wrap="square" rtlCol="0">
            <a:spAutoFit/>
          </a:bodyPr>
          <a:lstStyle/>
          <a:p>
            <a:pPr algn="ctr"/>
            <a:r>
              <a:rPr lang="en-US" sz="2800" dirty="0">
                <a:solidFill>
                  <a:schemeClr val="tx1">
                    <a:lumMod val="65000"/>
                    <a:lumOff val="35000"/>
                  </a:schemeClr>
                </a:solidFill>
              </a:rPr>
              <a:t>Yes, the more expensive the stay, the more Starbucks locations are within walking distance (approximately 5 locations within ¼ - ½ a mile).</a:t>
            </a:r>
          </a:p>
        </p:txBody>
      </p:sp>
      <p:sp>
        <p:nvSpPr>
          <p:cNvPr id="7" name="TextBox 6">
            <a:extLst>
              <a:ext uri="{FF2B5EF4-FFF2-40B4-BE49-F238E27FC236}">
                <a16:creationId xmlns:a16="http://schemas.microsoft.com/office/drawing/2014/main" id="{96CA4D6F-61CC-BD58-6F4F-40EFDCE9D0A5}"/>
              </a:ext>
            </a:extLst>
          </p:cNvPr>
          <p:cNvSpPr txBox="1"/>
          <p:nvPr/>
        </p:nvSpPr>
        <p:spPr>
          <a:xfrm>
            <a:off x="2186222" y="3240311"/>
            <a:ext cx="1911368" cy="377377"/>
          </a:xfrm>
          <a:prstGeom prst="rect">
            <a:avLst/>
          </a:prstGeom>
          <a:solidFill>
            <a:srgbClr val="574E6C"/>
          </a:solidFill>
        </p:spPr>
        <p:txBody>
          <a:bodyPr wrap="square" rtlCol="0">
            <a:spAutoFit/>
          </a:bodyPr>
          <a:lstStyle/>
          <a:p>
            <a:pPr algn="ctr"/>
            <a:r>
              <a:rPr lang="en-US" dirty="0">
                <a:solidFill>
                  <a:schemeClr val="bg1"/>
                </a:solidFill>
              </a:rPr>
              <a:t>Denver Market</a:t>
            </a:r>
          </a:p>
        </p:txBody>
      </p:sp>
      <p:sp>
        <p:nvSpPr>
          <p:cNvPr id="8" name="TextBox 7">
            <a:extLst>
              <a:ext uri="{FF2B5EF4-FFF2-40B4-BE49-F238E27FC236}">
                <a16:creationId xmlns:a16="http://schemas.microsoft.com/office/drawing/2014/main" id="{79787EA1-48E8-6EBA-DA42-071877EA9AF2}"/>
              </a:ext>
            </a:extLst>
          </p:cNvPr>
          <p:cNvSpPr txBox="1"/>
          <p:nvPr/>
        </p:nvSpPr>
        <p:spPr>
          <a:xfrm>
            <a:off x="8226472" y="3240311"/>
            <a:ext cx="1911368" cy="377377"/>
          </a:xfrm>
          <a:prstGeom prst="rect">
            <a:avLst/>
          </a:prstGeom>
          <a:solidFill>
            <a:srgbClr val="574E6C"/>
          </a:solidFill>
        </p:spPr>
        <p:txBody>
          <a:bodyPr wrap="square" rtlCol="0">
            <a:spAutoFit/>
          </a:bodyPr>
          <a:lstStyle/>
          <a:p>
            <a:pPr algn="ctr"/>
            <a:r>
              <a:rPr lang="en-US" dirty="0">
                <a:solidFill>
                  <a:schemeClr val="bg1"/>
                </a:solidFill>
              </a:rPr>
              <a:t>London Market</a:t>
            </a:r>
          </a:p>
        </p:txBody>
      </p:sp>
      <p:sp>
        <p:nvSpPr>
          <p:cNvPr id="9" name="Footer Placeholder 2">
            <a:extLst>
              <a:ext uri="{FF2B5EF4-FFF2-40B4-BE49-F238E27FC236}">
                <a16:creationId xmlns:a16="http://schemas.microsoft.com/office/drawing/2014/main" id="{7C58D427-7F12-A6A5-3645-A603C71B1039}"/>
              </a:ext>
            </a:extLst>
          </p:cNvPr>
          <p:cNvSpPr>
            <a:spLocks noGrp="1"/>
          </p:cNvSpPr>
          <p:nvPr>
            <p:ph type="ftr" sz="quarter" idx="11"/>
          </p:nvPr>
        </p:nvSpPr>
        <p:spPr>
          <a:xfrm>
            <a:off x="52833" y="6492875"/>
            <a:ext cx="2226732" cy="365125"/>
          </a:xfrm>
        </p:spPr>
        <p:txBody>
          <a:bodyPr/>
          <a:lstStyle/>
          <a:p>
            <a:r>
              <a:rPr lang="en-US" dirty="0"/>
              <a:t>research &amp; analysis by MC Squared</a:t>
            </a:r>
          </a:p>
        </p:txBody>
      </p:sp>
    </p:spTree>
    <p:extLst>
      <p:ext uri="{BB962C8B-B14F-4D97-AF65-F5344CB8AC3E}">
        <p14:creationId xmlns:p14="http://schemas.microsoft.com/office/powerpoint/2010/main" val="3985876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30797"/>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Recommendations</a:t>
            </a:r>
          </a:p>
        </p:txBody>
      </p:sp>
      <p:sp>
        <p:nvSpPr>
          <p:cNvPr id="2" name="TextBox 1">
            <a:extLst>
              <a:ext uri="{FF2B5EF4-FFF2-40B4-BE49-F238E27FC236}">
                <a16:creationId xmlns:a16="http://schemas.microsoft.com/office/drawing/2014/main" id="{36926692-F45E-2184-8AED-228DF49853DA}"/>
              </a:ext>
            </a:extLst>
          </p:cNvPr>
          <p:cNvSpPr txBox="1"/>
          <p:nvPr/>
        </p:nvSpPr>
        <p:spPr>
          <a:xfrm>
            <a:off x="896094" y="3817588"/>
            <a:ext cx="7991218" cy="2062103"/>
          </a:xfrm>
          <a:prstGeom prst="rect">
            <a:avLst/>
          </a:prstGeom>
          <a:noFill/>
        </p:spPr>
        <p:txBody>
          <a:bodyPr wrap="square" rtlCol="0">
            <a:spAutoFit/>
          </a:bodyPr>
          <a:lstStyle/>
          <a:p>
            <a:r>
              <a:rPr lang="en-US" sz="2400" i="1" dirty="0">
                <a:solidFill>
                  <a:schemeClr val="tx1">
                    <a:lumMod val="65000"/>
                    <a:lumOff val="35000"/>
                  </a:schemeClr>
                </a:solidFill>
              </a:rPr>
              <a:t>However, if you’re ready to take the plunge, we did do heat maps on both locations to look for opportunities, looking at areas in Denver and London where there were a lower number of Airbnb with proximity to Starbucks.</a:t>
            </a:r>
          </a:p>
          <a:p>
            <a:endParaRPr lang="en-US" sz="3200" b="1" i="1" dirty="0">
              <a:solidFill>
                <a:schemeClr val="tx1">
                  <a:lumMod val="75000"/>
                  <a:lumOff val="25000"/>
                </a:schemeClr>
              </a:solidFill>
            </a:endParaRPr>
          </a:p>
        </p:txBody>
      </p:sp>
      <p:sp>
        <p:nvSpPr>
          <p:cNvPr id="3" name="TextBox 2">
            <a:extLst>
              <a:ext uri="{FF2B5EF4-FFF2-40B4-BE49-F238E27FC236}">
                <a16:creationId xmlns:a16="http://schemas.microsoft.com/office/drawing/2014/main" id="{1D9F1972-6303-625E-CF8A-93D2CB1AC837}"/>
              </a:ext>
            </a:extLst>
          </p:cNvPr>
          <p:cNvSpPr txBox="1"/>
          <p:nvPr/>
        </p:nvSpPr>
        <p:spPr>
          <a:xfrm>
            <a:off x="896094" y="1281810"/>
            <a:ext cx="8449491" cy="1938992"/>
          </a:xfrm>
          <a:prstGeom prst="rect">
            <a:avLst/>
          </a:prstGeom>
          <a:noFill/>
        </p:spPr>
        <p:txBody>
          <a:bodyPr wrap="square" rtlCol="0">
            <a:spAutoFit/>
          </a:bodyPr>
          <a:lstStyle/>
          <a:p>
            <a:pPr marL="457200" indent="-457200">
              <a:buFont typeface="Wingdings" pitchFamily="2" charset="2"/>
              <a:buChar char="v"/>
            </a:pPr>
            <a:r>
              <a:rPr lang="en-US" sz="2400" dirty="0">
                <a:solidFill>
                  <a:schemeClr val="tx1">
                    <a:lumMod val="65000"/>
                    <a:lumOff val="35000"/>
                  </a:schemeClr>
                </a:solidFill>
              </a:rPr>
              <a:t>Yes, Airbnb is still a good addition to your portfolio.</a:t>
            </a:r>
          </a:p>
          <a:p>
            <a:pPr marL="457200" indent="-457200">
              <a:buFont typeface="Wingdings" pitchFamily="2" charset="2"/>
              <a:buChar char="v"/>
            </a:pPr>
            <a:r>
              <a:rPr lang="en-US" sz="2400" dirty="0">
                <a:solidFill>
                  <a:schemeClr val="tx1">
                    <a:lumMod val="65000"/>
                    <a:lumOff val="35000"/>
                  </a:schemeClr>
                </a:solidFill>
              </a:rPr>
              <a:t>But, before you purchase a property, we recommend additional data analysis:</a:t>
            </a:r>
          </a:p>
          <a:p>
            <a:pPr marL="914400" lvl="1" indent="-457200">
              <a:buFont typeface="Arial" panose="020B0604020202020204" pitchFamily="34" charset="0"/>
              <a:buChar char="•"/>
            </a:pPr>
            <a:r>
              <a:rPr lang="en-US" sz="2400" dirty="0">
                <a:solidFill>
                  <a:schemeClr val="tx1">
                    <a:lumMod val="65000"/>
                    <a:lumOff val="35000"/>
                  </a:schemeClr>
                </a:solidFill>
              </a:rPr>
              <a:t>Property costs versus sellable price per night.  </a:t>
            </a:r>
          </a:p>
          <a:p>
            <a:pPr marL="914400" lvl="1" indent="-457200">
              <a:buFont typeface="Arial" panose="020B0604020202020204" pitchFamily="34" charset="0"/>
              <a:buChar char="•"/>
            </a:pPr>
            <a:r>
              <a:rPr lang="en-US" sz="2400" dirty="0">
                <a:solidFill>
                  <a:schemeClr val="tx1">
                    <a:lumMod val="65000"/>
                    <a:lumOff val="35000"/>
                  </a:schemeClr>
                </a:solidFill>
              </a:rPr>
              <a:t>Population density data &amp; tourist data.</a:t>
            </a:r>
          </a:p>
        </p:txBody>
      </p:sp>
      <p:sp>
        <p:nvSpPr>
          <p:cNvPr id="7" name="Oval 6">
            <a:extLst>
              <a:ext uri="{FF2B5EF4-FFF2-40B4-BE49-F238E27FC236}">
                <a16:creationId xmlns:a16="http://schemas.microsoft.com/office/drawing/2014/main" id="{0372D992-1B61-7DD6-2C67-494F3115C31C}"/>
              </a:ext>
            </a:extLst>
          </p:cNvPr>
          <p:cNvSpPr/>
          <p:nvPr/>
        </p:nvSpPr>
        <p:spPr>
          <a:xfrm>
            <a:off x="9795034" y="3817588"/>
            <a:ext cx="1828800" cy="182880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363C377-722C-06D3-634D-73181CF7532C}"/>
              </a:ext>
            </a:extLst>
          </p:cNvPr>
          <p:cNvSpPr/>
          <p:nvPr/>
        </p:nvSpPr>
        <p:spPr>
          <a:xfrm>
            <a:off x="9750264" y="1211613"/>
            <a:ext cx="1828800" cy="18288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2">
            <a:extLst>
              <a:ext uri="{FF2B5EF4-FFF2-40B4-BE49-F238E27FC236}">
                <a16:creationId xmlns:a16="http://schemas.microsoft.com/office/drawing/2014/main" id="{9A98F7BE-4FE0-5452-75B0-9DD9962961F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421307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Lessons Learned</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A group of women in uniform&#10;&#10;Description automatically generated">
            <a:extLst>
              <a:ext uri="{FF2B5EF4-FFF2-40B4-BE49-F238E27FC236}">
                <a16:creationId xmlns:a16="http://schemas.microsoft.com/office/drawing/2014/main" id="{A6984EB4-69D5-1F0E-6020-5160C582912D}"/>
              </a:ext>
            </a:extLst>
          </p:cNvPr>
          <p:cNvPicPr>
            <a:picLocks noChangeAspect="1"/>
          </p:cNvPicPr>
          <p:nvPr/>
        </p:nvPicPr>
        <p:blipFill>
          <a:blip r:embed="rId3">
            <a:grayscl/>
            <a:alphaModFix amt="18000"/>
            <a:extLst>
              <a:ext uri="{BEBA8EAE-BF5A-486C-A8C5-ECC9F3942E4B}">
                <a14:imgProps xmlns:a14="http://schemas.microsoft.com/office/drawing/2010/main">
                  <a14:imgLayer r:embed="rId4">
                    <a14:imgEffect>
                      <a14:sharpenSoften amount="-67000"/>
                    </a14:imgEffect>
                    <a14:imgEffect>
                      <a14:colorTemperature colorTemp="2887"/>
                    </a14:imgEffect>
                    <a14:imgEffect>
                      <a14:saturation sat="0"/>
                    </a14:imgEffect>
                  </a14:imgLayer>
                </a14:imgProps>
              </a:ext>
            </a:extLst>
          </a:blip>
          <a:stretch>
            <a:fillRect/>
          </a:stretch>
        </p:blipFill>
        <p:spPr>
          <a:xfrm>
            <a:off x="1616928" y="751557"/>
            <a:ext cx="9857677" cy="5218770"/>
          </a:xfrm>
          <a:prstGeom prst="rect">
            <a:avLst/>
          </a:prstGeom>
        </p:spPr>
      </p:pic>
      <p:sp>
        <p:nvSpPr>
          <p:cNvPr id="19" name="TextBox 18">
            <a:extLst>
              <a:ext uri="{FF2B5EF4-FFF2-40B4-BE49-F238E27FC236}">
                <a16:creationId xmlns:a16="http://schemas.microsoft.com/office/drawing/2014/main" id="{303397CF-7B2C-B46B-D14D-1F7DF069BA75}"/>
              </a:ext>
            </a:extLst>
          </p:cNvPr>
          <p:cNvSpPr txBox="1"/>
          <p:nvPr/>
        </p:nvSpPr>
        <p:spPr>
          <a:xfrm>
            <a:off x="2464375" y="2011792"/>
            <a:ext cx="8415719" cy="3046988"/>
          </a:xfrm>
          <a:prstGeom prst="rect">
            <a:avLst/>
          </a:prstGeom>
          <a:noFill/>
        </p:spPr>
        <p:txBody>
          <a:bodyPr wrap="square">
            <a:spAutoFit/>
          </a:bodyPr>
          <a:lstStyle/>
          <a:p>
            <a:pPr marL="285750" indent="-285750">
              <a:buFont typeface="Wingdings" pitchFamily="2" charset="2"/>
              <a:buChar char="v"/>
            </a:pPr>
            <a:r>
              <a:rPr lang="en-US" sz="3200" dirty="0">
                <a:solidFill>
                  <a:schemeClr val="tx1">
                    <a:lumMod val="65000"/>
                    <a:lumOff val="35000"/>
                  </a:schemeClr>
                </a:solidFill>
              </a:rPr>
              <a:t>Keep it small and manageable.</a:t>
            </a:r>
          </a:p>
          <a:p>
            <a:pPr marL="285750" indent="-285750">
              <a:buFont typeface="Wingdings" pitchFamily="2" charset="2"/>
              <a:buChar char="v"/>
            </a:pPr>
            <a:r>
              <a:rPr lang="en-US" sz="3200" dirty="0">
                <a:solidFill>
                  <a:schemeClr val="tx1">
                    <a:lumMod val="65000"/>
                    <a:lumOff val="35000"/>
                  </a:schemeClr>
                </a:solidFill>
              </a:rPr>
              <a:t>Everything will take longer than you anticipate. </a:t>
            </a:r>
          </a:p>
          <a:p>
            <a:pPr marL="285750" indent="-285750">
              <a:buFont typeface="Wingdings" pitchFamily="2" charset="2"/>
              <a:buChar char="v"/>
            </a:pPr>
            <a:r>
              <a:rPr lang="en-US" sz="3200" dirty="0">
                <a:solidFill>
                  <a:schemeClr val="tx1">
                    <a:lumMod val="65000"/>
                    <a:lumOff val="35000"/>
                  </a:schemeClr>
                </a:solidFill>
              </a:rPr>
              <a:t>Things will go wrong - ask for help.</a:t>
            </a:r>
          </a:p>
          <a:p>
            <a:pPr marL="285750" indent="-285750">
              <a:buFont typeface="Wingdings" pitchFamily="2" charset="2"/>
              <a:buChar char="v"/>
            </a:pPr>
            <a:r>
              <a:rPr lang="en-US" sz="3200" dirty="0">
                <a:solidFill>
                  <a:schemeClr val="tx1">
                    <a:lumMod val="65000"/>
                    <a:lumOff val="35000"/>
                  </a:schemeClr>
                </a:solidFill>
              </a:rPr>
              <a:t>In the end, leverage the skills in your group.</a:t>
            </a:r>
          </a:p>
          <a:p>
            <a:pPr marL="285750" indent="-285750">
              <a:buFont typeface="Wingdings" pitchFamily="2" charset="2"/>
              <a:buChar char="v"/>
            </a:pPr>
            <a:r>
              <a:rPr lang="en-US" sz="3200" dirty="0">
                <a:solidFill>
                  <a:schemeClr val="tx1">
                    <a:lumMod val="65000"/>
                    <a:lumOff val="35000"/>
                  </a:schemeClr>
                </a:solidFill>
              </a:rPr>
              <a:t>Make sure everyone understands </a:t>
            </a:r>
            <a:r>
              <a:rPr lang="en-US" sz="3200" b="1" dirty="0">
                <a:solidFill>
                  <a:schemeClr val="tx1">
                    <a:lumMod val="65000"/>
                    <a:lumOff val="35000"/>
                  </a:schemeClr>
                </a:solidFill>
              </a:rPr>
              <a:t>“how you got there”</a:t>
            </a:r>
            <a:r>
              <a:rPr lang="en-US" sz="3200" dirty="0">
                <a:solidFill>
                  <a:schemeClr val="tx1">
                    <a:lumMod val="65000"/>
                    <a:lumOff val="35000"/>
                  </a:schemeClr>
                </a:solidFill>
              </a:rPr>
              <a:t>.</a:t>
            </a:r>
          </a:p>
        </p:txBody>
      </p:sp>
      <p:sp>
        <p:nvSpPr>
          <p:cNvPr id="20" name="TextBox 19">
            <a:extLst>
              <a:ext uri="{FF2B5EF4-FFF2-40B4-BE49-F238E27FC236}">
                <a16:creationId xmlns:a16="http://schemas.microsoft.com/office/drawing/2014/main" id="{CC18FCAA-A9A2-B00A-3F45-F8B847C84318}"/>
              </a:ext>
            </a:extLst>
          </p:cNvPr>
          <p:cNvSpPr txBox="1"/>
          <p:nvPr/>
        </p:nvSpPr>
        <p:spPr>
          <a:xfrm>
            <a:off x="2464375" y="1425912"/>
            <a:ext cx="5936343" cy="584775"/>
          </a:xfrm>
          <a:prstGeom prst="rect">
            <a:avLst/>
          </a:prstGeom>
          <a:noFill/>
        </p:spPr>
        <p:txBody>
          <a:bodyPr wrap="square" rtlCol="0">
            <a:spAutoFit/>
          </a:bodyPr>
          <a:lstStyle/>
          <a:p>
            <a:r>
              <a:rPr lang="en-US" sz="3200" dirty="0">
                <a:solidFill>
                  <a:schemeClr val="tx1">
                    <a:lumMod val="65000"/>
                    <a:lumOff val="35000"/>
                  </a:schemeClr>
                </a:solidFill>
              </a:rPr>
              <a:t>Teamwork &amp; Data Analysis</a:t>
            </a:r>
          </a:p>
        </p:txBody>
      </p:sp>
      <p:sp>
        <p:nvSpPr>
          <p:cNvPr id="2" name="Rectangle 1">
            <a:extLst>
              <a:ext uri="{FF2B5EF4-FFF2-40B4-BE49-F238E27FC236}">
                <a16:creationId xmlns:a16="http://schemas.microsoft.com/office/drawing/2014/main" id="{60663EC4-C628-BBA3-7750-1924C4490D8C}"/>
              </a:ext>
            </a:extLst>
          </p:cNvPr>
          <p:cNvSpPr/>
          <p:nvPr/>
        </p:nvSpPr>
        <p:spPr>
          <a:xfrm>
            <a:off x="914400" y="1371600"/>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584CC7D5-1A42-7FF5-B948-0A459CC85C81}"/>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32121284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8">
            <a:extLst>
              <a:ext uri="{FF2B5EF4-FFF2-40B4-BE49-F238E27FC236}">
                <a16:creationId xmlns:a16="http://schemas.microsoft.com/office/drawing/2014/main" id="{C253A38F-5E89-64A9-ED0A-2DA62433EFEB}"/>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234553024"/>
              </p:ext>
            </p:extLst>
          </p:nvPr>
        </p:nvGraphicFramePr>
        <p:xfrm>
          <a:off x="1205642" y="927482"/>
          <a:ext cx="10986358" cy="4907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57518B-B157-D6D1-98CE-67D81C483D5D}"/>
              </a:ext>
            </a:extLst>
          </p:cNvPr>
          <p:cNvSpPr txBox="1"/>
          <p:nvPr/>
        </p:nvSpPr>
        <p:spPr>
          <a:xfrm>
            <a:off x="3000664" y="106626"/>
            <a:ext cx="6764260" cy="646331"/>
          </a:xfrm>
          <a:prstGeom prst="rect">
            <a:avLst/>
          </a:prstGeom>
          <a:noFill/>
        </p:spPr>
        <p:txBody>
          <a:bodyPr wrap="square" rtlCol="0">
            <a:spAutoFit/>
          </a:bodyPr>
          <a:lstStyle/>
          <a:p>
            <a:pPr algn="ctr"/>
            <a:r>
              <a:rPr lang="en-US" sz="3600" b="1" dirty="0">
                <a:solidFill>
                  <a:schemeClr val="tx1">
                    <a:lumMod val="65000"/>
                    <a:lumOff val="35000"/>
                  </a:schemeClr>
                </a:solidFill>
              </a:rPr>
              <a:t>MC Squared – Class Project #1</a:t>
            </a:r>
          </a:p>
        </p:txBody>
      </p:sp>
      <p:sp>
        <p:nvSpPr>
          <p:cNvPr id="4" name="Footer Placeholder 2">
            <a:extLst>
              <a:ext uri="{FF2B5EF4-FFF2-40B4-BE49-F238E27FC236}">
                <a16:creationId xmlns:a16="http://schemas.microsoft.com/office/drawing/2014/main" id="{4E24E028-5936-0D2C-87B5-05FB2EC88352}"/>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390408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Questions?</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346876" y="2025494"/>
            <a:ext cx="5037081"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tx1">
                    <a:lumMod val="65000"/>
                    <a:lumOff val="35000"/>
                  </a:schemeClr>
                </a:solidFill>
              </a:rPr>
              <a:t>Don’t you love our pie chart? </a:t>
            </a:r>
          </a:p>
          <a:p>
            <a:pPr marL="457200" indent="-457200">
              <a:buFont typeface="Arial" panose="020B0604020202020204" pitchFamily="34" charset="0"/>
              <a:buChar char="•"/>
            </a:pPr>
            <a:r>
              <a:rPr lang="en-US" sz="2800" dirty="0">
                <a:solidFill>
                  <a:schemeClr val="tx1">
                    <a:lumMod val="65000"/>
                    <a:lumOff val="35000"/>
                  </a:schemeClr>
                </a:solidFill>
              </a:rPr>
              <a:t>How much do Airbnb Guests care about Starbucks?</a:t>
            </a:r>
          </a:p>
        </p:txBody>
      </p:sp>
      <p:grpSp>
        <p:nvGrpSpPr>
          <p:cNvPr id="11" name="Group 10">
            <a:extLst>
              <a:ext uri="{FF2B5EF4-FFF2-40B4-BE49-F238E27FC236}">
                <a16:creationId xmlns:a16="http://schemas.microsoft.com/office/drawing/2014/main" id="{C0DF0F7C-7F0A-32BF-2043-AAE5A1FD3307}"/>
              </a:ext>
            </a:extLst>
          </p:cNvPr>
          <p:cNvGrpSpPr/>
          <p:nvPr/>
        </p:nvGrpSpPr>
        <p:grpSpPr>
          <a:xfrm>
            <a:off x="1518076" y="1873615"/>
            <a:ext cx="1828800" cy="2447985"/>
            <a:chOff x="1805678" y="1823993"/>
            <a:chExt cx="1828800" cy="2447985"/>
          </a:xfrm>
        </p:grpSpPr>
        <p:pic>
          <p:nvPicPr>
            <p:cNvPr id="5" name="Picture 4" descr="A red circle with green lines&#10;&#10;Description automatically generated">
              <a:extLst>
                <a:ext uri="{FF2B5EF4-FFF2-40B4-BE49-F238E27FC236}">
                  <a16:creationId xmlns:a16="http://schemas.microsoft.com/office/drawing/2014/main" id="{99D87610-2589-3DF7-42C1-EFE2E3A4088F}"/>
                </a:ext>
              </a:extLst>
            </p:cNvPr>
            <p:cNvPicPr>
              <a:picLocks noChangeAspect="1"/>
            </p:cNvPicPr>
            <p:nvPr/>
          </p:nvPicPr>
          <p:blipFill>
            <a:blip r:embed="rId3"/>
            <a:stretch>
              <a:fillRect/>
            </a:stretch>
          </p:blipFill>
          <p:spPr>
            <a:xfrm>
              <a:off x="1805678" y="1823993"/>
              <a:ext cx="1828800" cy="1954000"/>
            </a:xfrm>
            <a:prstGeom prst="rect">
              <a:avLst/>
            </a:prstGeom>
            <a:ln w="38100">
              <a:solidFill>
                <a:srgbClr val="574E6C"/>
              </a:solidFill>
            </a:ln>
          </p:spPr>
        </p:pic>
        <p:sp>
          <p:nvSpPr>
            <p:cNvPr id="8" name="TextBox 7">
              <a:extLst>
                <a:ext uri="{FF2B5EF4-FFF2-40B4-BE49-F238E27FC236}">
                  <a16:creationId xmlns:a16="http://schemas.microsoft.com/office/drawing/2014/main" id="{7D81F706-A63E-CFFD-0891-0C2E80791E48}"/>
                </a:ext>
              </a:extLst>
            </p:cNvPr>
            <p:cNvSpPr txBox="1"/>
            <p:nvPr/>
          </p:nvSpPr>
          <p:spPr>
            <a:xfrm>
              <a:off x="1805678" y="3814778"/>
              <a:ext cx="1828800" cy="457200"/>
            </a:xfrm>
            <a:prstGeom prst="rect">
              <a:avLst/>
            </a:prstGeom>
            <a:solidFill>
              <a:srgbClr val="574E6C"/>
            </a:solidFill>
            <a:ln w="57150">
              <a:solidFill>
                <a:srgbClr val="574E6C"/>
              </a:solidFill>
            </a:ln>
          </p:spPr>
          <p:txBody>
            <a:bodyPr wrap="square" rtlCol="0">
              <a:spAutoFit/>
            </a:bodyPr>
            <a:lstStyle/>
            <a:p>
              <a:pPr algn="ctr"/>
              <a:r>
                <a:rPr lang="en-US" dirty="0">
                  <a:solidFill>
                    <a:schemeClr val="bg1"/>
                  </a:solidFill>
                </a:rPr>
                <a:t>Denver Market</a:t>
              </a:r>
            </a:p>
          </p:txBody>
        </p:sp>
      </p:grpSp>
      <p:grpSp>
        <p:nvGrpSpPr>
          <p:cNvPr id="3" name="Group 2">
            <a:extLst>
              <a:ext uri="{FF2B5EF4-FFF2-40B4-BE49-F238E27FC236}">
                <a16:creationId xmlns:a16="http://schemas.microsoft.com/office/drawing/2014/main" id="{584E4812-BE5F-D078-D7EE-29E7DD73860A}"/>
              </a:ext>
            </a:extLst>
          </p:cNvPr>
          <p:cNvGrpSpPr/>
          <p:nvPr/>
        </p:nvGrpSpPr>
        <p:grpSpPr>
          <a:xfrm>
            <a:off x="8383957" y="1873615"/>
            <a:ext cx="1828800" cy="2497499"/>
            <a:chOff x="8134917" y="1670154"/>
            <a:chExt cx="1828800" cy="2497499"/>
          </a:xfrm>
        </p:grpSpPr>
        <p:pic>
          <p:nvPicPr>
            <p:cNvPr id="7" name="Picture 6" descr="A red circle with a green triangle&#10;&#10;Description automatically generated">
              <a:extLst>
                <a:ext uri="{FF2B5EF4-FFF2-40B4-BE49-F238E27FC236}">
                  <a16:creationId xmlns:a16="http://schemas.microsoft.com/office/drawing/2014/main" id="{5F547CCE-D99A-5095-C6A2-9401ACCB04F1}"/>
                </a:ext>
              </a:extLst>
            </p:cNvPr>
            <p:cNvPicPr>
              <a:picLocks noChangeAspect="1"/>
            </p:cNvPicPr>
            <p:nvPr/>
          </p:nvPicPr>
          <p:blipFill>
            <a:blip r:embed="rId4"/>
            <a:stretch>
              <a:fillRect/>
            </a:stretch>
          </p:blipFill>
          <p:spPr>
            <a:xfrm>
              <a:off x="8134917" y="1670154"/>
              <a:ext cx="1828800" cy="1953999"/>
            </a:xfrm>
            <a:prstGeom prst="rect">
              <a:avLst/>
            </a:prstGeom>
            <a:ln w="57150">
              <a:solidFill>
                <a:srgbClr val="574E6C"/>
              </a:solidFill>
            </a:ln>
          </p:spPr>
        </p:pic>
        <p:sp>
          <p:nvSpPr>
            <p:cNvPr id="9" name="TextBox 8">
              <a:extLst>
                <a:ext uri="{FF2B5EF4-FFF2-40B4-BE49-F238E27FC236}">
                  <a16:creationId xmlns:a16="http://schemas.microsoft.com/office/drawing/2014/main" id="{11396347-E748-1134-7BBC-81D5AF207E70}"/>
                </a:ext>
              </a:extLst>
            </p:cNvPr>
            <p:cNvSpPr txBox="1"/>
            <p:nvPr/>
          </p:nvSpPr>
          <p:spPr>
            <a:xfrm>
              <a:off x="8134917" y="3710453"/>
              <a:ext cx="1828800" cy="457200"/>
            </a:xfrm>
            <a:prstGeom prst="rect">
              <a:avLst/>
            </a:prstGeom>
            <a:solidFill>
              <a:srgbClr val="574E6C"/>
            </a:solidFill>
            <a:ln w="57150">
              <a:solidFill>
                <a:srgbClr val="574E6C"/>
              </a:solidFill>
            </a:ln>
          </p:spPr>
          <p:txBody>
            <a:bodyPr wrap="square" rtlCol="0">
              <a:spAutoFit/>
            </a:bodyPr>
            <a:lstStyle/>
            <a:p>
              <a:pPr algn="ctr"/>
              <a:r>
                <a:rPr lang="en-US" dirty="0">
                  <a:solidFill>
                    <a:schemeClr val="bg1"/>
                  </a:solidFill>
                </a:rPr>
                <a:t>London Market</a:t>
              </a:r>
            </a:p>
          </p:txBody>
        </p:sp>
      </p:grpSp>
      <p:sp>
        <p:nvSpPr>
          <p:cNvPr id="10" name="TextBox 9">
            <a:extLst>
              <a:ext uri="{FF2B5EF4-FFF2-40B4-BE49-F238E27FC236}">
                <a16:creationId xmlns:a16="http://schemas.microsoft.com/office/drawing/2014/main" id="{867A98BD-8BAB-005C-B4CB-73AC99EF480B}"/>
              </a:ext>
            </a:extLst>
          </p:cNvPr>
          <p:cNvSpPr txBox="1"/>
          <p:nvPr/>
        </p:nvSpPr>
        <p:spPr>
          <a:xfrm>
            <a:off x="1611085" y="4744895"/>
            <a:ext cx="9318171" cy="646331"/>
          </a:xfrm>
          <a:prstGeom prst="rect">
            <a:avLst/>
          </a:prstGeom>
          <a:noFill/>
        </p:spPr>
        <p:txBody>
          <a:bodyPr wrap="square" rtlCol="0">
            <a:spAutoFit/>
          </a:bodyPr>
          <a:lstStyle/>
          <a:p>
            <a:r>
              <a:rPr lang="en-US" sz="3600" b="1" dirty="0">
                <a:solidFill>
                  <a:schemeClr val="tx1">
                    <a:lumMod val="65000"/>
                    <a:lumOff val="35000"/>
                  </a:schemeClr>
                </a:solidFill>
              </a:rPr>
              <a:t>What Questions Do You Have for Us?</a:t>
            </a:r>
          </a:p>
        </p:txBody>
      </p:sp>
      <p:sp>
        <p:nvSpPr>
          <p:cNvPr id="6" name="TextBox 5">
            <a:extLst>
              <a:ext uri="{FF2B5EF4-FFF2-40B4-BE49-F238E27FC236}">
                <a16:creationId xmlns:a16="http://schemas.microsoft.com/office/drawing/2014/main" id="{A5AC4ABB-FEDA-AB18-0362-D343F1B420DB}"/>
              </a:ext>
            </a:extLst>
          </p:cNvPr>
          <p:cNvSpPr txBox="1"/>
          <p:nvPr/>
        </p:nvSpPr>
        <p:spPr>
          <a:xfrm>
            <a:off x="2473377" y="1018518"/>
            <a:ext cx="8319541" cy="584775"/>
          </a:xfrm>
          <a:prstGeom prst="rect">
            <a:avLst/>
          </a:prstGeom>
          <a:noFill/>
        </p:spPr>
        <p:txBody>
          <a:bodyPr wrap="square" rtlCol="0">
            <a:spAutoFit/>
          </a:bodyPr>
          <a:lstStyle/>
          <a:p>
            <a:r>
              <a:rPr lang="en-US" sz="3200" dirty="0">
                <a:solidFill>
                  <a:schemeClr val="tx1">
                    <a:lumMod val="65000"/>
                    <a:lumOff val="35000"/>
                  </a:schemeClr>
                </a:solidFill>
              </a:rPr>
              <a:t>At the End of the Day, We have 2 Questions:</a:t>
            </a:r>
          </a:p>
        </p:txBody>
      </p:sp>
      <p:sp>
        <p:nvSpPr>
          <p:cNvPr id="13" name="Right Brace 12">
            <a:extLst>
              <a:ext uri="{FF2B5EF4-FFF2-40B4-BE49-F238E27FC236}">
                <a16:creationId xmlns:a16="http://schemas.microsoft.com/office/drawing/2014/main" id="{C3C13529-5CE5-3D3C-56D1-82A7C5491240}"/>
              </a:ext>
            </a:extLst>
          </p:cNvPr>
          <p:cNvSpPr/>
          <p:nvPr/>
        </p:nvSpPr>
        <p:spPr>
          <a:xfrm>
            <a:off x="6805534" y="4182256"/>
            <a:ext cx="155448"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Footer Placeholder 2">
            <a:extLst>
              <a:ext uri="{FF2B5EF4-FFF2-40B4-BE49-F238E27FC236}">
                <a16:creationId xmlns:a16="http://schemas.microsoft.com/office/drawing/2014/main" id="{8EBCACE8-50BA-2214-A295-B6222B9C89BD}"/>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652980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D46-BC32-75C7-979D-BE9EF868EE0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Resources &amp; Articles</a:t>
            </a:r>
          </a:p>
        </p:txBody>
      </p:sp>
      <p:sp>
        <p:nvSpPr>
          <p:cNvPr id="3" name="Content Placeholder 2">
            <a:extLst>
              <a:ext uri="{FF2B5EF4-FFF2-40B4-BE49-F238E27FC236}">
                <a16:creationId xmlns:a16="http://schemas.microsoft.com/office/drawing/2014/main" id="{90172850-B109-E88B-EED3-A17FA2E03B85}"/>
              </a:ext>
            </a:extLst>
          </p:cNvPr>
          <p:cNvSpPr>
            <a:spLocks noGrp="1"/>
          </p:cNvSpPr>
          <p:nvPr>
            <p:ph idx="1"/>
          </p:nvPr>
        </p:nvSpPr>
        <p:spPr>
          <a:xfrm>
            <a:off x="5289229" y="864108"/>
            <a:ext cx="5910677" cy="5120640"/>
          </a:xfrm>
        </p:spPr>
        <p:txBody>
          <a:bodyPr>
            <a:normAutofit/>
          </a:bodyPr>
          <a:lstStyle/>
          <a:p>
            <a:r>
              <a:rPr lang="en-US" dirty="0">
                <a:hlinkClick r:id="rId3"/>
              </a:rPr>
              <a:t>https://www.networkworld.com/article/935670/big-data-secrets-from-airbnb-starbucks-and-sonic.html</a:t>
            </a:r>
            <a:endParaRPr lang="en-US" dirty="0"/>
          </a:p>
          <a:p>
            <a:endParaRPr lang="en-US" dirty="0"/>
          </a:p>
          <a:p>
            <a:r>
              <a:rPr lang="en-US" dirty="0">
                <a:hlinkClick r:id="rId4"/>
              </a:rPr>
              <a:t>https://nycdatascience.com/blog/student-works/data-analysis-on-starbucks-location/</a:t>
            </a:r>
            <a:endParaRPr lang="en-US" dirty="0"/>
          </a:p>
          <a:p>
            <a:pPr marL="0" indent="0">
              <a:buNone/>
            </a:pPr>
            <a:endParaRPr lang="en-US" dirty="0"/>
          </a:p>
          <a:p>
            <a:endParaRPr lang="en-US" dirty="0"/>
          </a:p>
          <a:p>
            <a:endParaRPr lang="en-US" dirty="0"/>
          </a:p>
          <a:p>
            <a:endParaRPr lang="en-US" dirty="0"/>
          </a:p>
        </p:txBody>
      </p:sp>
      <p:sp>
        <p:nvSpPr>
          <p:cNvPr id="7" name="Footer Placeholder 2">
            <a:extLst>
              <a:ext uri="{FF2B5EF4-FFF2-40B4-BE49-F238E27FC236}">
                <a16:creationId xmlns:a16="http://schemas.microsoft.com/office/drawing/2014/main" id="{576C815E-6E33-FBC0-72AF-64E0EE190DCB}"/>
              </a:ext>
            </a:extLst>
          </p:cNvPr>
          <p:cNvSpPr txBox="1">
            <a:spLocks/>
          </p:cNvSpPr>
          <p:nvPr/>
        </p:nvSpPr>
        <p:spPr>
          <a:xfrm>
            <a:off x="151708" y="6410142"/>
            <a:ext cx="2226732"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research &amp; analysis by MC Squared</a:t>
            </a:r>
            <a:endParaRPr lang="en-US" dirty="0"/>
          </a:p>
        </p:txBody>
      </p:sp>
    </p:spTree>
    <p:extLst>
      <p:ext uri="{BB962C8B-B14F-4D97-AF65-F5344CB8AC3E}">
        <p14:creationId xmlns:p14="http://schemas.microsoft.com/office/powerpoint/2010/main" val="902769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skeleton holding a bow and arrow&#10;&#10;Description automatically generated">
            <a:extLst>
              <a:ext uri="{FF2B5EF4-FFF2-40B4-BE49-F238E27FC236}">
                <a16:creationId xmlns:a16="http://schemas.microsoft.com/office/drawing/2014/main" id="{B4422EF3-C735-17BA-1A08-623EAD7E9C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7245" y="746620"/>
            <a:ext cx="3926310" cy="5121275"/>
          </a:xfrm>
          <a:prstGeom prst="rect">
            <a:avLst/>
          </a:prstGeom>
        </p:spPr>
      </p:pic>
      <p:sp>
        <p:nvSpPr>
          <p:cNvPr id="6" name="TextBox 5">
            <a:extLst>
              <a:ext uri="{FF2B5EF4-FFF2-40B4-BE49-F238E27FC236}">
                <a16:creationId xmlns:a16="http://schemas.microsoft.com/office/drawing/2014/main" id="{D1F4C2AF-9E41-4003-3E6C-5B5F11ECA37F}"/>
              </a:ext>
            </a:extLst>
          </p:cNvPr>
          <p:cNvSpPr txBox="1"/>
          <p:nvPr/>
        </p:nvSpPr>
        <p:spPr>
          <a:xfrm>
            <a:off x="521494" y="1272660"/>
            <a:ext cx="6100762" cy="646331"/>
          </a:xfrm>
          <a:prstGeom prst="rect">
            <a:avLst/>
          </a:prstGeom>
          <a:noFill/>
        </p:spPr>
        <p:txBody>
          <a:bodyPr wrap="square">
            <a:spAutoFit/>
          </a:bodyPr>
          <a:lstStyle/>
          <a:p>
            <a:r>
              <a:rPr lang="en-US" sz="3600" dirty="0">
                <a:solidFill>
                  <a:schemeClr val="bg1"/>
                </a:solidFill>
              </a:rPr>
              <a:t>THE GRAVEYARD</a:t>
            </a:r>
          </a:p>
        </p:txBody>
      </p:sp>
      <p:sp>
        <p:nvSpPr>
          <p:cNvPr id="7" name="Oval Callout 6">
            <a:extLst>
              <a:ext uri="{FF2B5EF4-FFF2-40B4-BE49-F238E27FC236}">
                <a16:creationId xmlns:a16="http://schemas.microsoft.com/office/drawing/2014/main" id="{77A32C95-FE25-DEFA-5DFC-AEB589D0836A}"/>
              </a:ext>
            </a:extLst>
          </p:cNvPr>
          <p:cNvSpPr/>
          <p:nvPr/>
        </p:nvSpPr>
        <p:spPr>
          <a:xfrm rot="2666862">
            <a:off x="5977520" y="536853"/>
            <a:ext cx="2828925" cy="147161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latin typeface="Bradley Hand" pitchFamily="2" charset="77"/>
              </a:rPr>
              <a:t>Use at your own risk!</a:t>
            </a:r>
          </a:p>
        </p:txBody>
      </p:sp>
    </p:spTree>
    <p:extLst>
      <p:ext uri="{BB962C8B-B14F-4D97-AF65-F5344CB8AC3E}">
        <p14:creationId xmlns:p14="http://schemas.microsoft.com/office/powerpoint/2010/main" val="407321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1</a:t>
            </a:r>
          </a:p>
        </p:txBody>
      </p:sp>
    </p:spTree>
    <p:extLst>
      <p:ext uri="{BB962C8B-B14F-4D97-AF65-F5344CB8AC3E}">
        <p14:creationId xmlns:p14="http://schemas.microsoft.com/office/powerpoint/2010/main" val="76115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73858"/>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54355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2</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14A8ABB8-62AC-7C60-F373-256FE0AB55D5}"/>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339535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12419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Christine’s Favorite Quotes</a:t>
            </a:r>
          </a:p>
        </p:txBody>
      </p:sp>
      <p:sp>
        <p:nvSpPr>
          <p:cNvPr id="8" name="TextBox 7">
            <a:extLst>
              <a:ext uri="{FF2B5EF4-FFF2-40B4-BE49-F238E27FC236}">
                <a16:creationId xmlns:a16="http://schemas.microsoft.com/office/drawing/2014/main" id="{3BEE5B46-48B5-846A-7730-E41B63415239}"/>
              </a:ext>
            </a:extLst>
          </p:cNvPr>
          <p:cNvSpPr txBox="1"/>
          <p:nvPr/>
        </p:nvSpPr>
        <p:spPr>
          <a:xfrm>
            <a:off x="694600" y="2136533"/>
            <a:ext cx="6704720" cy="461665"/>
          </a:xfrm>
          <a:prstGeom prst="rect">
            <a:avLst/>
          </a:prstGeom>
          <a:noFill/>
        </p:spPr>
        <p:txBody>
          <a:bodyPr wrap="square" rtlCol="0">
            <a:spAutoFit/>
          </a:bodyPr>
          <a:lstStyle/>
          <a:p>
            <a:r>
              <a:rPr lang="en-US" sz="2400" dirty="0">
                <a:solidFill>
                  <a:schemeClr val="bg1"/>
                </a:solidFill>
                <a:latin typeface="Bradley Hand" pitchFamily="2" charset="77"/>
              </a:rPr>
              <a:t>”Why did the other dataset download so fast?”</a:t>
            </a:r>
          </a:p>
        </p:txBody>
      </p:sp>
      <p:sp>
        <p:nvSpPr>
          <p:cNvPr id="9" name="TextBox 8">
            <a:extLst>
              <a:ext uri="{FF2B5EF4-FFF2-40B4-BE49-F238E27FC236}">
                <a16:creationId xmlns:a16="http://schemas.microsoft.com/office/drawing/2014/main" id="{8FBAA96D-6320-6BBD-7FC6-5DD3C672C0AC}"/>
              </a:ext>
            </a:extLst>
          </p:cNvPr>
          <p:cNvSpPr txBox="1"/>
          <p:nvPr/>
        </p:nvSpPr>
        <p:spPr>
          <a:xfrm>
            <a:off x="694600" y="3011531"/>
            <a:ext cx="6427440" cy="461665"/>
          </a:xfrm>
          <a:prstGeom prst="rect">
            <a:avLst/>
          </a:prstGeom>
          <a:noFill/>
        </p:spPr>
        <p:txBody>
          <a:bodyPr wrap="square" rtlCol="0">
            <a:spAutoFit/>
          </a:bodyPr>
          <a:lstStyle/>
          <a:p>
            <a:r>
              <a:rPr lang="en-US" sz="2400" dirty="0">
                <a:solidFill>
                  <a:schemeClr val="bg1"/>
                </a:solidFill>
                <a:latin typeface="Bradley Hand" pitchFamily="2" charset="77"/>
              </a:rPr>
              <a:t>”Do you think my MAC will blow up?”</a:t>
            </a:r>
          </a:p>
        </p:txBody>
      </p:sp>
      <p:sp>
        <p:nvSpPr>
          <p:cNvPr id="10" name="TextBox 9">
            <a:extLst>
              <a:ext uri="{FF2B5EF4-FFF2-40B4-BE49-F238E27FC236}">
                <a16:creationId xmlns:a16="http://schemas.microsoft.com/office/drawing/2014/main" id="{8166E338-8189-292A-CE9D-4E4AA8F06D1F}"/>
              </a:ext>
            </a:extLst>
          </p:cNvPr>
          <p:cNvSpPr txBox="1"/>
          <p:nvPr/>
        </p:nvSpPr>
        <p:spPr>
          <a:xfrm>
            <a:off x="694600" y="3968930"/>
            <a:ext cx="6212056" cy="461665"/>
          </a:xfrm>
          <a:prstGeom prst="rect">
            <a:avLst/>
          </a:prstGeom>
          <a:noFill/>
        </p:spPr>
        <p:txBody>
          <a:bodyPr wrap="square" rtlCol="0">
            <a:spAutoFit/>
          </a:bodyPr>
          <a:lstStyle/>
          <a:p>
            <a:r>
              <a:rPr lang="en-US" sz="2400" dirty="0">
                <a:solidFill>
                  <a:schemeClr val="bg1"/>
                </a:solidFill>
                <a:latin typeface="Bradley Hand" pitchFamily="2" charset="77"/>
              </a:rPr>
              <a:t>”Feather file, yeah, try that.  Or maybe Zip?”</a:t>
            </a:r>
          </a:p>
        </p:txBody>
      </p:sp>
      <p:sp>
        <p:nvSpPr>
          <p:cNvPr id="11" name="TextBox 10">
            <a:extLst>
              <a:ext uri="{FF2B5EF4-FFF2-40B4-BE49-F238E27FC236}">
                <a16:creationId xmlns:a16="http://schemas.microsoft.com/office/drawing/2014/main" id="{2BB363D4-68CA-B435-B9F0-C4E8ACBD460F}"/>
              </a:ext>
            </a:extLst>
          </p:cNvPr>
          <p:cNvSpPr txBox="1"/>
          <p:nvPr/>
        </p:nvSpPr>
        <p:spPr>
          <a:xfrm>
            <a:off x="694600" y="4678068"/>
            <a:ext cx="6832100" cy="830997"/>
          </a:xfrm>
          <a:prstGeom prst="rect">
            <a:avLst/>
          </a:prstGeom>
          <a:noFill/>
        </p:spPr>
        <p:txBody>
          <a:bodyPr wrap="square" rtlCol="0">
            <a:spAutoFit/>
          </a:bodyPr>
          <a:lstStyle/>
          <a:p>
            <a:r>
              <a:rPr lang="en-US" sz="2400" dirty="0">
                <a:solidFill>
                  <a:schemeClr val="bg1"/>
                </a:solidFill>
                <a:latin typeface="Bradley Hand" pitchFamily="2" charset="77"/>
              </a:rPr>
              <a:t>”Okay.  Okay.  I think this is going to work? Wait.  Why is my machine now just spinning?”</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300355"/>
            <a:ext cx="7921547" cy="584775"/>
          </a:xfrm>
          <a:prstGeom prst="rect">
            <a:avLst/>
          </a:prstGeom>
          <a:noFill/>
        </p:spPr>
        <p:txBody>
          <a:bodyPr wrap="square" rtlCol="0">
            <a:spAutoFit/>
          </a:bodyPr>
          <a:lstStyle/>
          <a:p>
            <a:r>
              <a:rPr lang="en-US" sz="3200" dirty="0">
                <a:solidFill>
                  <a:schemeClr val="bg1"/>
                </a:solidFill>
              </a:rPr>
              <a:t>Know Your Dataset &amp; Machine Capabilities: </a:t>
            </a:r>
          </a:p>
        </p:txBody>
      </p:sp>
    </p:spTree>
    <p:extLst>
      <p:ext uri="{BB962C8B-B14F-4D97-AF65-F5344CB8AC3E}">
        <p14:creationId xmlns:p14="http://schemas.microsoft.com/office/powerpoint/2010/main" val="29475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79036" y="0"/>
            <a:ext cx="12112964" cy="6858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185408" y="1121400"/>
            <a:ext cx="4761976" cy="3970318"/>
          </a:xfrm>
          <a:prstGeom prst="rect">
            <a:avLst/>
          </a:prstGeom>
          <a:noFill/>
        </p:spPr>
        <p:txBody>
          <a:bodyPr wrap="square">
            <a:spAutoFit/>
          </a:bodyPr>
          <a:lstStyle/>
          <a:p>
            <a:r>
              <a:rPr lang="en-US" sz="3600" dirty="0">
                <a:solidFill>
                  <a:schemeClr val="bg1"/>
                </a:solidFill>
              </a:rPr>
              <a:t>Hired </a:t>
            </a:r>
            <a:r>
              <a:rPr lang="en-US" sz="3600" b="1" dirty="0" err="1">
                <a:solidFill>
                  <a:schemeClr val="bg1"/>
                </a:solidFill>
              </a:rPr>
              <a:t>MCSquared</a:t>
            </a:r>
            <a:r>
              <a:rPr lang="en-US" sz="3600" dirty="0">
                <a:solidFill>
                  <a:schemeClr val="bg1"/>
                </a:solidFill>
              </a:rPr>
              <a:t> to Determine:</a:t>
            </a:r>
          </a:p>
          <a:p>
            <a:endParaRPr lang="en-US" sz="3600" i="1" dirty="0">
              <a:solidFill>
                <a:schemeClr val="bg1"/>
              </a:solidFill>
            </a:endParaRPr>
          </a:p>
          <a:p>
            <a:r>
              <a:rPr lang="en-US" sz="3600" i="1" dirty="0">
                <a:solidFill>
                  <a:schemeClr val="bg1"/>
                </a:solidFill>
              </a:rPr>
              <a:t>Is an Airbnb…a good long-term investment?  And if so…in what market?</a:t>
            </a:r>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659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2272745" y="5534561"/>
            <a:ext cx="8674639" cy="1323439"/>
          </a:xfrm>
          <a:prstGeom prst="rect">
            <a:avLst/>
          </a:prstGeom>
          <a:noFill/>
        </p:spPr>
        <p:txBody>
          <a:bodyPr wrap="square" rtlCol="0">
            <a:spAutoFit/>
          </a:bodyPr>
          <a:lstStyle/>
          <a:p>
            <a:r>
              <a:rPr lang="en-US" sz="8000" dirty="0">
                <a:solidFill>
                  <a:schemeClr val="bg1"/>
                </a:solidFill>
              </a:rPr>
              <a:t>Anthony Taylor</a:t>
            </a:r>
          </a:p>
        </p:txBody>
      </p:sp>
      <p:sp>
        <p:nvSpPr>
          <p:cNvPr id="2" name="Rectangle 1">
            <a:extLst>
              <a:ext uri="{FF2B5EF4-FFF2-40B4-BE49-F238E27FC236}">
                <a16:creationId xmlns:a16="http://schemas.microsoft.com/office/drawing/2014/main" id="{F8B98FF1-E7FE-08F2-FEB7-E4B1162CA656}"/>
              </a:ext>
            </a:extLst>
          </p:cNvPr>
          <p:cNvSpPr/>
          <p:nvPr/>
        </p:nvSpPr>
        <p:spPr>
          <a:xfrm>
            <a:off x="11248103" y="675929"/>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98B7899D-A87D-6354-F71B-E8F7D6CEDEFC}"/>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252768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Donut 38">
            <a:extLst>
              <a:ext uri="{FF2B5EF4-FFF2-40B4-BE49-F238E27FC236}">
                <a16:creationId xmlns:a16="http://schemas.microsoft.com/office/drawing/2014/main" id="{CB6EB37C-0DC3-8748-8AB8-2F1366F82637}"/>
              </a:ext>
            </a:extLst>
          </p:cNvPr>
          <p:cNvSpPr/>
          <p:nvPr/>
        </p:nvSpPr>
        <p:spPr>
          <a:xfrm>
            <a:off x="513916" y="482626"/>
            <a:ext cx="1470005" cy="1335542"/>
          </a:xfrm>
          <a:prstGeom prst="donu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92098F2A-6B74-0EEB-F1DB-50F1F7717509}"/>
              </a:ext>
            </a:extLst>
          </p:cNvPr>
          <p:cNvSpPr/>
          <p:nvPr/>
        </p:nvSpPr>
        <p:spPr>
          <a:xfrm>
            <a:off x="1676070" y="1562678"/>
            <a:ext cx="889175" cy="859189"/>
          </a:xfrm>
          <a:prstGeom prst="ellipse">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33A3C60-0F9A-920E-54C2-C9395731F857}"/>
              </a:ext>
            </a:extLst>
          </p:cNvPr>
          <p:cNvSpPr/>
          <p:nvPr/>
        </p:nvSpPr>
        <p:spPr>
          <a:xfrm>
            <a:off x="0" y="0"/>
            <a:ext cx="12192000" cy="7110488"/>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B056AA-4877-B4FD-3D12-A99C33C40355}"/>
              </a:ext>
            </a:extLst>
          </p:cNvPr>
          <p:cNvSpPr txBox="1"/>
          <p:nvPr/>
        </p:nvSpPr>
        <p:spPr>
          <a:xfrm>
            <a:off x="930940" y="1690101"/>
            <a:ext cx="10174595" cy="3693319"/>
          </a:xfrm>
          <a:prstGeom prst="rect">
            <a:avLst/>
          </a:prstGeom>
          <a:noFill/>
        </p:spPr>
        <p:txBody>
          <a:bodyPr wrap="square" rtlCol="0">
            <a:spAutoFit/>
          </a:bodyPr>
          <a:lstStyle/>
          <a:p>
            <a:pPr fontAlgn="base"/>
            <a:r>
              <a:rPr lang="en-US" dirty="0">
                <a:solidFill>
                  <a:schemeClr val="bg1"/>
                </a:solidFill>
                <a:effectLst/>
                <a:latin typeface="+mj-lt"/>
              </a:rPr>
              <a:t>Published by </a:t>
            </a:r>
            <a:r>
              <a:rPr lang="en-US" u="sng" dirty="0">
                <a:solidFill>
                  <a:schemeClr val="bg1"/>
                </a:solidFill>
                <a:effectLst/>
                <a:latin typeface="+mj-lt"/>
                <a:hlinkClick r:id="rId3">
                  <a:extLst>
                    <a:ext uri="{A12FA001-AC4F-418D-AE19-62706E023703}">
                      <ahyp:hlinkClr xmlns:ahyp="http://schemas.microsoft.com/office/drawing/2018/hyperlinkcolor" val="tx"/>
                    </a:ext>
                  </a:extLst>
                </a:hlinkClick>
              </a:rPr>
              <a:t>Statista Research Department</a:t>
            </a:r>
            <a:r>
              <a:rPr lang="en-US" dirty="0">
                <a:solidFill>
                  <a:schemeClr val="bg1"/>
                </a:solidFill>
                <a:effectLst/>
                <a:latin typeface="+mj-lt"/>
              </a:rPr>
              <a:t>, Apr 21, 2023</a:t>
            </a:r>
          </a:p>
          <a:p>
            <a:pPr algn="l" fontAlgn="base"/>
            <a:r>
              <a:rPr lang="en-US" i="0" u="sng" strike="noStrike" dirty="0">
                <a:solidFill>
                  <a:schemeClr val="bg1"/>
                </a:solidFill>
                <a:effectLst/>
                <a:latin typeface="+mj-lt"/>
                <a:hlinkClick r:id="rId4">
                  <a:extLst>
                    <a:ext uri="{A12FA001-AC4F-418D-AE19-62706E023703}">
                      <ahyp:hlinkClr xmlns:ahyp="http://schemas.microsoft.com/office/drawing/2018/hyperlinkcolor" val="tx"/>
                    </a:ext>
                  </a:extLst>
                </a:hlinkClick>
              </a:rPr>
              <a:t>Airbnb</a:t>
            </a:r>
            <a:r>
              <a:rPr lang="en-US" i="0" u="none" strike="noStrike" dirty="0">
                <a:solidFill>
                  <a:schemeClr val="bg1"/>
                </a:solidFill>
                <a:effectLst/>
                <a:latin typeface="+mj-lt"/>
              </a:rPr>
              <a:t> has become a global phenomenon since its founding in 2008. As of April 2023, Airbnb's market capitalization valued at 73.34 billion U.S. dollars, up from 54.13 billion U.S. dollars the previous year. Over the past four years, the company's market capitalization peaked in 2021 at over 100 billion U.S. dollars. </a:t>
            </a:r>
          </a:p>
          <a:p>
            <a:pPr algn="l" fontAlgn="base"/>
            <a:endParaRPr lang="en-US" dirty="0">
              <a:solidFill>
                <a:schemeClr val="bg1"/>
              </a:solidFill>
              <a:latin typeface="+mj-lt"/>
            </a:endParaRPr>
          </a:p>
          <a:p>
            <a:pPr algn="l" fontAlgn="base"/>
            <a:r>
              <a:rPr lang="en-US" b="1" i="0" u="none" strike="noStrike" dirty="0">
                <a:solidFill>
                  <a:schemeClr val="bg1"/>
                </a:solidFill>
                <a:effectLst/>
                <a:latin typeface="+mj-lt"/>
              </a:rPr>
              <a:t>Simple Findings = Incredible Impact</a:t>
            </a:r>
          </a:p>
          <a:p>
            <a:pPr algn="l" fontAlgn="base"/>
            <a:r>
              <a:rPr lang="en-US" b="0" i="0" u="none" strike="noStrike" dirty="0">
                <a:solidFill>
                  <a:schemeClr val="bg1"/>
                </a:solidFill>
                <a:effectLst/>
                <a:latin typeface="+mj-lt"/>
              </a:rPr>
              <a:t>Riley Newman, head of analytics and data science at Airbnb, ran a regression to determine the features of a listing that had the most impact on whether it would get booked, and he unearthed a shockingly simple insight: unappealing looking listings don’t get booked. Appealing ones do.  </a:t>
            </a:r>
          </a:p>
          <a:p>
            <a:pPr algn="l" fontAlgn="base"/>
            <a:endParaRPr lang="en-US" b="0" i="0" u="none" strike="noStrike" dirty="0">
              <a:solidFill>
                <a:schemeClr val="bg1"/>
              </a:solidFill>
              <a:effectLst/>
              <a:latin typeface="+mj-lt"/>
            </a:endParaRPr>
          </a:p>
          <a:p>
            <a:pPr algn="l" fontAlgn="base"/>
            <a:r>
              <a:rPr lang="en-US" b="1" i="0" u="none" strike="noStrike" dirty="0">
                <a:solidFill>
                  <a:schemeClr val="bg1"/>
                </a:solidFill>
                <a:effectLst/>
                <a:latin typeface="+mj-lt"/>
              </a:rPr>
              <a:t>Taking Action</a:t>
            </a:r>
          </a:p>
          <a:p>
            <a:pPr algn="l" fontAlgn="base"/>
            <a:r>
              <a:rPr lang="en-US" b="0" i="0" u="none" strike="noStrike" dirty="0">
                <a:solidFill>
                  <a:schemeClr val="bg1"/>
                </a:solidFill>
                <a:effectLst/>
                <a:latin typeface="+mj-lt"/>
              </a:rPr>
              <a:t>Airbnb eventually rolled out a tool that allowed hosts to request free professional photo shoots, and in the process, not only did they boost bookings, but they earned a ton of loyalty from the owners.</a:t>
            </a:r>
            <a:endParaRPr lang="en-US" dirty="0">
              <a:solidFill>
                <a:schemeClr val="bg1"/>
              </a:solidFill>
              <a:latin typeface="+mj-lt"/>
            </a:endParaRPr>
          </a:p>
        </p:txBody>
      </p:sp>
      <p:sp>
        <p:nvSpPr>
          <p:cNvPr id="4" name="TextBox 3">
            <a:extLst>
              <a:ext uri="{FF2B5EF4-FFF2-40B4-BE49-F238E27FC236}">
                <a16:creationId xmlns:a16="http://schemas.microsoft.com/office/drawing/2014/main" id="{EE015606-E4FF-E06D-BF66-699F656E59ED}"/>
              </a:ext>
            </a:extLst>
          </p:cNvPr>
          <p:cNvSpPr txBox="1"/>
          <p:nvPr/>
        </p:nvSpPr>
        <p:spPr>
          <a:xfrm>
            <a:off x="3362390" y="312076"/>
            <a:ext cx="5772019" cy="584775"/>
          </a:xfrm>
          <a:prstGeom prst="rect">
            <a:avLst/>
          </a:prstGeom>
          <a:noFill/>
        </p:spPr>
        <p:txBody>
          <a:bodyPr wrap="square" rtlCol="0">
            <a:spAutoFit/>
          </a:bodyPr>
          <a:lstStyle/>
          <a:p>
            <a:r>
              <a:rPr lang="en-US" sz="3200" b="1" dirty="0">
                <a:solidFill>
                  <a:schemeClr val="bg1"/>
                </a:solidFill>
              </a:rPr>
              <a:t>Some Background on Airbnb</a:t>
            </a:r>
          </a:p>
        </p:txBody>
      </p:sp>
      <p:sp>
        <p:nvSpPr>
          <p:cNvPr id="6" name="Rectangle 5">
            <a:extLst>
              <a:ext uri="{FF2B5EF4-FFF2-40B4-BE49-F238E27FC236}">
                <a16:creationId xmlns:a16="http://schemas.microsoft.com/office/drawing/2014/main" id="{35B6E740-CAB5-5C2B-17BC-57984AC0F734}"/>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EDA4D8CE-E777-0BA6-543A-7CF8C58A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1" y="681619"/>
            <a:ext cx="2749405" cy="85918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517AAE6A-2601-781A-345A-3A27FB98049C}"/>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290248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C56DD7-796D-C377-9AB5-9586945B41DB}"/>
              </a:ext>
            </a:extLst>
          </p:cNvPr>
          <p:cNvSpPr/>
          <p:nvPr/>
        </p:nvSpPr>
        <p:spPr>
          <a:xfrm>
            <a:off x="0" y="0"/>
            <a:ext cx="12192000" cy="6858000"/>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643C"/>
              </a:solidFill>
            </a:endParaRPr>
          </a:p>
        </p:txBody>
      </p:sp>
      <p:pic>
        <p:nvPicPr>
          <p:cNvPr id="23" name="Picture 22" descr="A close up of a coffee bean&#10;&#10;Description automatically generated">
            <a:extLst>
              <a:ext uri="{FF2B5EF4-FFF2-40B4-BE49-F238E27FC236}">
                <a16:creationId xmlns:a16="http://schemas.microsoft.com/office/drawing/2014/main" id="{347B46E3-EEE4-C5B5-3B68-8BA2001753F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77625" y="2736567"/>
            <a:ext cx="1323474" cy="1323474"/>
          </a:xfrm>
          <a:prstGeom prst="rect">
            <a:avLst/>
          </a:prstGeom>
        </p:spPr>
      </p:pic>
      <p:pic>
        <p:nvPicPr>
          <p:cNvPr id="21" name="Picture 20" descr="A close up of a coffee bean&#10;&#10;Description automatically generated">
            <a:extLst>
              <a:ext uri="{FF2B5EF4-FFF2-40B4-BE49-F238E27FC236}">
                <a16:creationId xmlns:a16="http://schemas.microsoft.com/office/drawing/2014/main" id="{E185A254-0E41-E88A-F9C5-29EE08BD78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11805" y="2120183"/>
            <a:ext cx="1323474" cy="1323474"/>
          </a:xfrm>
          <a:prstGeom prst="rect">
            <a:avLst/>
          </a:prstGeom>
        </p:spPr>
      </p:pic>
      <p:pic>
        <p:nvPicPr>
          <p:cNvPr id="2" name="Picture 1" descr="A close up of a coffee bean&#10;&#10;Description automatically generated">
            <a:extLst>
              <a:ext uri="{FF2B5EF4-FFF2-40B4-BE49-F238E27FC236}">
                <a16:creationId xmlns:a16="http://schemas.microsoft.com/office/drawing/2014/main" id="{F76006D2-9E7E-68C5-81B2-3ED36AF7F9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76733" y="1007344"/>
            <a:ext cx="1323474" cy="1323474"/>
          </a:xfrm>
          <a:prstGeom prst="rect">
            <a:avLst/>
          </a:prstGeom>
        </p:spPr>
      </p:pic>
      <p:sp>
        <p:nvSpPr>
          <p:cNvPr id="6" name="TextBox 5">
            <a:extLst>
              <a:ext uri="{FF2B5EF4-FFF2-40B4-BE49-F238E27FC236}">
                <a16:creationId xmlns:a16="http://schemas.microsoft.com/office/drawing/2014/main" id="{8BF0D7C1-312B-8320-B2FD-13688D4D5CA6}"/>
              </a:ext>
            </a:extLst>
          </p:cNvPr>
          <p:cNvSpPr txBox="1"/>
          <p:nvPr/>
        </p:nvSpPr>
        <p:spPr>
          <a:xfrm>
            <a:off x="3987194" y="730345"/>
            <a:ext cx="5871410" cy="553998"/>
          </a:xfrm>
          <a:prstGeom prst="rect">
            <a:avLst/>
          </a:prstGeom>
          <a:noFill/>
        </p:spPr>
        <p:txBody>
          <a:bodyPr wrap="square" rtlCol="0">
            <a:spAutoFit/>
          </a:bodyPr>
          <a:lstStyle/>
          <a:p>
            <a:r>
              <a:rPr lang="en-US" sz="3000" b="1" dirty="0">
                <a:solidFill>
                  <a:schemeClr val="bg1"/>
                </a:solidFill>
              </a:rPr>
              <a:t>Why Starbucks Data?</a:t>
            </a:r>
          </a:p>
        </p:txBody>
      </p:sp>
      <p:pic>
        <p:nvPicPr>
          <p:cNvPr id="16" name="Picture 15" descr="A close up of a coffee bean&#10;&#10;Description automatically generated">
            <a:extLst>
              <a:ext uri="{FF2B5EF4-FFF2-40B4-BE49-F238E27FC236}">
                <a16:creationId xmlns:a16="http://schemas.microsoft.com/office/drawing/2014/main" id="{4552CD18-A3B6-6F7B-B43B-2616051B91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85674" y="4709197"/>
            <a:ext cx="1323474" cy="1323474"/>
          </a:xfrm>
          <a:prstGeom prst="rect">
            <a:avLst/>
          </a:prstGeom>
        </p:spPr>
      </p:pic>
      <p:sp>
        <p:nvSpPr>
          <p:cNvPr id="8" name="TextBox 7">
            <a:extLst>
              <a:ext uri="{FF2B5EF4-FFF2-40B4-BE49-F238E27FC236}">
                <a16:creationId xmlns:a16="http://schemas.microsoft.com/office/drawing/2014/main" id="{DC48B162-8566-EFD9-5B06-EBE0D28AF47F}"/>
              </a:ext>
            </a:extLst>
          </p:cNvPr>
          <p:cNvSpPr txBox="1"/>
          <p:nvPr/>
        </p:nvSpPr>
        <p:spPr>
          <a:xfrm>
            <a:off x="1969586" y="2129593"/>
            <a:ext cx="8072609" cy="2677656"/>
          </a:xfrm>
          <a:prstGeom prst="rect">
            <a:avLst/>
          </a:prstGeom>
          <a:noFill/>
        </p:spPr>
        <p:txBody>
          <a:bodyPr wrap="square">
            <a:spAutoFit/>
          </a:bodyPr>
          <a:lstStyle/>
          <a:p>
            <a:pPr algn="l" fontAlgn="base"/>
            <a:r>
              <a:rPr lang="en-US" sz="2400" u="none" strike="noStrike" dirty="0">
                <a:solidFill>
                  <a:schemeClr val="bg1"/>
                </a:solidFill>
                <a:effectLst/>
                <a:latin typeface="graphik"/>
              </a:rPr>
              <a:t>Starbucks built a market-planning and store-development application called Atlas. The best way to think of Atlas is as a Big Data analytics tool layered on top of mapping software. Built on Esri’s ArcGIS (GIS stands for Geographic Information System), Atlas lets Starbucks factor in a range of variables that contribute to the success of existing stores, visualize them on maps, and then seek out similar areas for new locations.</a:t>
            </a:r>
            <a:endParaRPr lang="en-US" sz="2400" dirty="0">
              <a:solidFill>
                <a:schemeClr val="bg1"/>
              </a:solidFill>
            </a:endParaRPr>
          </a:p>
        </p:txBody>
      </p:sp>
      <p:pic>
        <p:nvPicPr>
          <p:cNvPr id="9" name="Picture 2" descr="Starbucks - Wikipedia">
            <a:extLst>
              <a:ext uri="{FF2B5EF4-FFF2-40B4-BE49-F238E27FC236}">
                <a16:creationId xmlns:a16="http://schemas.microsoft.com/office/drawing/2014/main" id="{62763033-894B-5DFE-8CE3-A56519A4B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88" y="504624"/>
            <a:ext cx="1236814" cy="1252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offee bean&#10;&#10;Description automatically generated">
            <a:extLst>
              <a:ext uri="{FF2B5EF4-FFF2-40B4-BE49-F238E27FC236}">
                <a16:creationId xmlns:a16="http://schemas.microsoft.com/office/drawing/2014/main" id="{41D6FAFD-B838-B343-5CCE-31DAB19CC3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9535" y="4758223"/>
            <a:ext cx="1323474" cy="1323474"/>
          </a:xfrm>
          <a:prstGeom prst="rect">
            <a:avLst/>
          </a:prstGeom>
        </p:spPr>
      </p:pic>
      <p:pic>
        <p:nvPicPr>
          <p:cNvPr id="15" name="Picture 14" descr="A close up of a coffee bean&#10;&#10;Description automatically generated">
            <a:extLst>
              <a:ext uri="{FF2B5EF4-FFF2-40B4-BE49-F238E27FC236}">
                <a16:creationId xmlns:a16="http://schemas.microsoft.com/office/drawing/2014/main" id="{FCD74100-BCB8-52C3-BBDA-9633CEF133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24074" y="1764129"/>
            <a:ext cx="1323474" cy="1323474"/>
          </a:xfrm>
          <a:prstGeom prst="rect">
            <a:avLst/>
          </a:prstGeom>
        </p:spPr>
      </p:pic>
      <p:pic>
        <p:nvPicPr>
          <p:cNvPr id="17" name="Picture 16" descr="A close up of a coffee bean&#10;&#10;Description automatically generated">
            <a:extLst>
              <a:ext uri="{FF2B5EF4-FFF2-40B4-BE49-F238E27FC236}">
                <a16:creationId xmlns:a16="http://schemas.microsoft.com/office/drawing/2014/main" id="{0C5D8133-ED00-F6E0-1AB6-3CFB780199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95246" y="5409078"/>
            <a:ext cx="1323474" cy="1323474"/>
          </a:xfrm>
          <a:prstGeom prst="rect">
            <a:avLst/>
          </a:prstGeom>
        </p:spPr>
      </p:pic>
      <p:pic>
        <p:nvPicPr>
          <p:cNvPr id="18" name="Picture 17" descr="A close up of a coffee bean&#10;&#10;Description automatically generated">
            <a:extLst>
              <a:ext uri="{FF2B5EF4-FFF2-40B4-BE49-F238E27FC236}">
                <a16:creationId xmlns:a16="http://schemas.microsoft.com/office/drawing/2014/main" id="{FD1CEC7C-E5A7-A261-208E-98D66611AF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25457" y="-1478071"/>
            <a:ext cx="1323474" cy="1323474"/>
          </a:xfrm>
          <a:prstGeom prst="rect">
            <a:avLst/>
          </a:prstGeom>
        </p:spPr>
      </p:pic>
      <p:pic>
        <p:nvPicPr>
          <p:cNvPr id="19" name="Picture 18" descr="A close up of a coffee bean&#10;&#10;Description automatically generated">
            <a:extLst>
              <a:ext uri="{FF2B5EF4-FFF2-40B4-BE49-F238E27FC236}">
                <a16:creationId xmlns:a16="http://schemas.microsoft.com/office/drawing/2014/main" id="{C4D1D8AC-8CDF-D24F-6F2A-398B9496E8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83755" y="-1330324"/>
            <a:ext cx="1323474" cy="1323474"/>
          </a:xfrm>
          <a:prstGeom prst="rect">
            <a:avLst/>
          </a:prstGeom>
        </p:spPr>
      </p:pic>
      <p:pic>
        <p:nvPicPr>
          <p:cNvPr id="20" name="Picture 19" descr="A close up of a coffee bean&#10;&#10;Description automatically generated">
            <a:extLst>
              <a:ext uri="{FF2B5EF4-FFF2-40B4-BE49-F238E27FC236}">
                <a16:creationId xmlns:a16="http://schemas.microsoft.com/office/drawing/2014/main" id="{F821AFFF-7E8A-EC2C-1B77-5C9B0BBF80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49339" y="5134293"/>
            <a:ext cx="1323474" cy="1323474"/>
          </a:xfrm>
          <a:prstGeom prst="rect">
            <a:avLst/>
          </a:prstGeom>
        </p:spPr>
      </p:pic>
      <p:pic>
        <p:nvPicPr>
          <p:cNvPr id="22" name="Picture 21" descr="A close up of a coffee bean&#10;&#10;Description automatically generated">
            <a:extLst>
              <a:ext uri="{FF2B5EF4-FFF2-40B4-BE49-F238E27FC236}">
                <a16:creationId xmlns:a16="http://schemas.microsoft.com/office/drawing/2014/main" id="{80A4FBED-D264-8CFB-FD25-0C52EF9BF6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97" y="2479167"/>
            <a:ext cx="1323474" cy="1323474"/>
          </a:xfrm>
          <a:prstGeom prst="rect">
            <a:avLst/>
          </a:prstGeom>
        </p:spPr>
      </p:pic>
      <p:pic>
        <p:nvPicPr>
          <p:cNvPr id="24" name="Picture 23" descr="A close up of a coffee bean&#10;&#10;Description automatically generated">
            <a:extLst>
              <a:ext uri="{FF2B5EF4-FFF2-40B4-BE49-F238E27FC236}">
                <a16:creationId xmlns:a16="http://schemas.microsoft.com/office/drawing/2014/main" id="{816C0AED-7C52-6EA2-468F-71CED258D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8258" y="4941842"/>
            <a:ext cx="1323474" cy="1323474"/>
          </a:xfrm>
          <a:prstGeom prst="rect">
            <a:avLst/>
          </a:prstGeom>
        </p:spPr>
      </p:pic>
      <p:pic>
        <p:nvPicPr>
          <p:cNvPr id="25" name="Picture 24" descr="A close up of a coffee bean&#10;&#10;Description automatically generated">
            <a:extLst>
              <a:ext uri="{FF2B5EF4-FFF2-40B4-BE49-F238E27FC236}">
                <a16:creationId xmlns:a16="http://schemas.microsoft.com/office/drawing/2014/main" id="{7C6030CA-B9C7-ADD0-4524-AC3A820CA9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0068" y="-245962"/>
            <a:ext cx="1323474" cy="1323474"/>
          </a:xfrm>
          <a:prstGeom prst="rect">
            <a:avLst/>
          </a:prstGeom>
        </p:spPr>
      </p:pic>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oter Placeholder 6">
            <a:extLst>
              <a:ext uri="{FF2B5EF4-FFF2-40B4-BE49-F238E27FC236}">
                <a16:creationId xmlns:a16="http://schemas.microsoft.com/office/drawing/2014/main" id="{C8D25FAC-BCC0-AB34-EEE5-D1A17F0E308F}"/>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101145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965383" y="-896492"/>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1110814" y="0"/>
            <a:ext cx="5870089" cy="6924973"/>
          </a:xfrm>
          <a:prstGeom prst="rect">
            <a:avLst/>
          </a:prstGeom>
          <a:noFill/>
        </p:spPr>
        <p:txBody>
          <a:bodyPr wrap="square" rtlCol="0">
            <a:spAutoFit/>
          </a:bodyPr>
          <a:lstStyle/>
          <a:p>
            <a:r>
              <a:rPr lang="en-US" sz="4000" b="1" dirty="0">
                <a:solidFill>
                  <a:schemeClr val="bg1"/>
                </a:solidFill>
                <a:latin typeface="+mj-lt"/>
              </a:rPr>
              <a:t>Denver, Colorado</a:t>
            </a:r>
          </a:p>
          <a:p>
            <a:endParaRPr lang="en-US" sz="4000" b="1" dirty="0">
              <a:solidFill>
                <a:schemeClr val="bg1"/>
              </a:solidFill>
            </a:endParaRPr>
          </a:p>
          <a:p>
            <a:r>
              <a:rPr lang="en-US" sz="3600" dirty="0">
                <a:solidFill>
                  <a:schemeClr val="bg1"/>
                </a:solidFill>
                <a:latin typeface="+mj-lt"/>
              </a:rPr>
              <a:t>After Cleanup, Final Datasets Included:</a:t>
            </a:r>
          </a:p>
          <a:p>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5,367 Denver Airbnb Sites</a:t>
            </a:r>
          </a:p>
          <a:p>
            <a:endParaRPr lang="en-US" sz="3600" dirty="0">
              <a:solidFill>
                <a:schemeClr val="bg1"/>
              </a:solidFill>
              <a:latin typeface="+mj-lt"/>
            </a:endParaRPr>
          </a:p>
          <a:p>
            <a:r>
              <a:rPr lang="en-US" sz="3600" dirty="0">
                <a:solidFill>
                  <a:schemeClr val="bg1"/>
                </a:solidFill>
                <a:latin typeface="+mj-lt"/>
              </a:rPr>
              <a:t>In 5 Major Denver Neighborhoods</a:t>
            </a:r>
          </a:p>
          <a:p>
            <a:endParaRPr lang="en-US" sz="4000" dirty="0">
              <a:solidFill>
                <a:schemeClr val="bg1"/>
              </a:solidFill>
              <a:latin typeface="+mj-lt"/>
            </a:endParaRPr>
          </a:p>
        </p:txBody>
      </p:sp>
      <p:sp>
        <p:nvSpPr>
          <p:cNvPr id="4" name="Footer Placeholder 3">
            <a:extLst>
              <a:ext uri="{FF2B5EF4-FFF2-40B4-BE49-F238E27FC236}">
                <a16:creationId xmlns:a16="http://schemas.microsoft.com/office/drawing/2014/main" id="{91F215AD-2D5D-605E-67F0-BE6A58E7405E}"/>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4631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443FFC-FCA4-0092-2DA5-4060E93C590E}"/>
              </a:ext>
            </a:extLst>
          </p:cNvPr>
          <p:cNvSpPr/>
          <p:nvPr/>
        </p:nvSpPr>
        <p:spPr>
          <a:xfrm rot="5400000">
            <a:off x="1645920" y="1097280"/>
            <a:ext cx="4576363" cy="4571314"/>
          </a:xfrm>
          <a:prstGeom prst="ellipse">
            <a:avLst/>
          </a:prstGeom>
          <a:blipFill dpi="0" rotWithShape="0">
            <a:blip r:embed="rId3"/>
            <a:srcRect/>
            <a:stretch>
              <a:fillRect/>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132320" y="777240"/>
            <a:ext cx="3657600" cy="5486400"/>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Matt Dipinto</a:t>
            </a:r>
          </a:p>
          <a:p>
            <a:pPr defTabSz="397764">
              <a:spcAft>
                <a:spcPts val="600"/>
              </a:spcAft>
            </a:pPr>
            <a:r>
              <a:rPr lang="en-US" sz="2800" kern="1200" dirty="0">
                <a:solidFill>
                  <a:schemeClr val="tx1">
                    <a:lumMod val="75000"/>
                    <a:lumOff val="25000"/>
                  </a:schemeClr>
                </a:solidFill>
                <a:latin typeface="+mn-lt"/>
                <a:ea typeface="+mn-ea"/>
                <a:cs typeface="+mn-cs"/>
              </a:rPr>
              <a:t>Project Manager</a:t>
            </a:r>
          </a:p>
          <a:p>
            <a:pPr defTabSz="397764">
              <a:spcAft>
                <a:spcPts val="600"/>
              </a:spcAft>
            </a:pPr>
            <a:r>
              <a:rPr lang="en-US" sz="2800" kern="1200" dirty="0">
                <a:solidFill>
                  <a:schemeClr val="tx1">
                    <a:lumMod val="75000"/>
                    <a:lumOff val="25000"/>
                  </a:schemeClr>
                </a:solidFill>
                <a:latin typeface="+mn-lt"/>
                <a:ea typeface="+mn-ea"/>
                <a:cs typeface="+mn-cs"/>
              </a:rPr>
              <a:t>Git Master</a:t>
            </a:r>
          </a:p>
          <a:p>
            <a:pPr defTabSz="397764">
              <a:spcAft>
                <a:spcPts val="600"/>
              </a:spcAft>
            </a:pPr>
            <a:r>
              <a:rPr lang="en-US" sz="2800" kern="1200" dirty="0">
                <a:solidFill>
                  <a:schemeClr val="tx1">
                    <a:lumMod val="75000"/>
                    <a:lumOff val="25000"/>
                  </a:schemeClr>
                </a:solidFill>
                <a:latin typeface="+mn-lt"/>
                <a:ea typeface="+mn-ea"/>
                <a:cs typeface="+mn-cs"/>
              </a:rPr>
              <a:t>Data Analyst</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Matt’s not sharing links to the class on slack, you can find him sneaking Belle into Christmas Parties.</a:t>
            </a:r>
            <a:endParaRPr lang="en-US" sz="2800" i="1" dirty="0">
              <a:solidFill>
                <a:schemeClr val="tx1">
                  <a:lumMod val="75000"/>
                  <a:lumOff val="25000"/>
                </a:schemeClr>
              </a:solidFill>
            </a:endParaRPr>
          </a:p>
        </p:txBody>
      </p:sp>
      <p:sp>
        <p:nvSpPr>
          <p:cNvPr id="3" name="Footer Placeholder 2">
            <a:extLst>
              <a:ext uri="{FF2B5EF4-FFF2-40B4-BE49-F238E27FC236}">
                <a16:creationId xmlns:a16="http://schemas.microsoft.com/office/drawing/2014/main" id="{6EFC2767-0196-3B45-EC35-98FF14C761AB}"/>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4258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85756-2DAF-626C-01C7-6165880A4544}"/>
              </a:ext>
            </a:extLst>
          </p:cNvPr>
          <p:cNvSpPr txBox="1"/>
          <p:nvPr/>
        </p:nvSpPr>
        <p:spPr>
          <a:xfrm>
            <a:off x="2076309" y="2274919"/>
            <a:ext cx="2575933" cy="523220"/>
          </a:xfrm>
          <a:prstGeom prst="rect">
            <a:avLst/>
          </a:prstGeom>
          <a:noFill/>
        </p:spPr>
        <p:txBody>
          <a:bodyPr wrap="square" rtlCol="0">
            <a:spAutoFit/>
          </a:bodyPr>
          <a:lstStyle/>
          <a:p>
            <a:pPr algn="ctr"/>
            <a:r>
              <a:rPr lang="en-US" sz="2800" dirty="0">
                <a:solidFill>
                  <a:schemeClr val="tx1">
                    <a:lumMod val="75000"/>
                    <a:lumOff val="25000"/>
                  </a:schemeClr>
                </a:solidFill>
              </a:rPr>
              <a:t>?</a:t>
            </a:r>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
        <p:nvSpPr>
          <p:cNvPr id="10" name="Footer Placeholder 9">
            <a:extLst>
              <a:ext uri="{FF2B5EF4-FFF2-40B4-BE49-F238E27FC236}">
                <a16:creationId xmlns:a16="http://schemas.microsoft.com/office/drawing/2014/main" id="{C81351A0-3192-A27B-4E18-D27A797BAFCF}"/>
              </a:ext>
            </a:extLst>
          </p:cNvPr>
          <p:cNvSpPr>
            <a:spLocks noGrp="1"/>
          </p:cNvSpPr>
          <p:nvPr>
            <p:ph type="ftr" sz="quarter" idx="11"/>
          </p:nvPr>
        </p:nvSpPr>
        <p:spPr/>
        <p:txBody>
          <a:bodyPr/>
          <a:lstStyle/>
          <a:p>
            <a:r>
              <a:rPr lang="en-US"/>
              <a:t>research &amp; analysis by MC Squared</a:t>
            </a:r>
          </a:p>
        </p:txBody>
      </p:sp>
    </p:spTree>
    <p:extLst>
      <p:ext uri="{BB962C8B-B14F-4D97-AF65-F5344CB8AC3E}">
        <p14:creationId xmlns:p14="http://schemas.microsoft.com/office/powerpoint/2010/main" val="142589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14990"/>
            <a:ext cx="12203948" cy="6872990"/>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9CABE-4F87-9911-3A8C-2C7204B1F388}"/>
              </a:ext>
            </a:extLst>
          </p:cNvPr>
          <p:cNvSpPr/>
          <p:nvPr/>
        </p:nvSpPr>
        <p:spPr>
          <a:xfrm>
            <a:off x="613318" y="501805"/>
            <a:ext cx="10928194" cy="588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60000"/>
                  <a:lumOff val="40000"/>
                </a:schemeClr>
              </a:solidFill>
            </a:endParaRPr>
          </a:p>
        </p:txBody>
      </p:sp>
      <p:sp>
        <p:nvSpPr>
          <p:cNvPr id="8" name="Oval 7">
            <a:extLst>
              <a:ext uri="{FF2B5EF4-FFF2-40B4-BE49-F238E27FC236}">
                <a16:creationId xmlns:a16="http://schemas.microsoft.com/office/drawing/2014/main" id="{1CC6107E-0B6F-BD71-7BCF-E58E9C29EA69}"/>
              </a:ext>
            </a:extLst>
          </p:cNvPr>
          <p:cNvSpPr/>
          <p:nvPr/>
        </p:nvSpPr>
        <p:spPr>
          <a:xfrm rot="16200000">
            <a:off x="1645920" y="1097280"/>
            <a:ext cx="4568132" cy="4567938"/>
          </a:xfrm>
          <a:prstGeom prst="ellipse">
            <a:avLst/>
          </a:prstGeom>
          <a:blipFill dpi="0" rotWithShape="0">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E8D1AB-D1FD-2FD5-B956-094646F8A100}"/>
              </a:ext>
            </a:extLst>
          </p:cNvPr>
          <p:cNvSpPr txBox="1"/>
          <p:nvPr/>
        </p:nvSpPr>
        <p:spPr>
          <a:xfrm>
            <a:off x="7132320" y="777240"/>
            <a:ext cx="3657600" cy="5486400"/>
          </a:xfrm>
          <a:prstGeom prst="rect">
            <a:avLst/>
          </a:prstGeom>
          <a:noFill/>
        </p:spPr>
        <p:txBody>
          <a:bodyPr wrap="square" rtlCol="0">
            <a:spAutoFit/>
          </a:bodyPr>
          <a:lstStyle/>
          <a:p>
            <a:r>
              <a:rPr lang="en-US" sz="3200" b="1" dirty="0">
                <a:solidFill>
                  <a:schemeClr val="tx1">
                    <a:lumMod val="75000"/>
                    <a:lumOff val="25000"/>
                  </a:schemeClr>
                </a:solidFill>
              </a:rPr>
              <a:t>Cindy Zhou</a:t>
            </a:r>
          </a:p>
          <a:p>
            <a:r>
              <a:rPr lang="en-US" sz="2800" dirty="0">
                <a:solidFill>
                  <a:schemeClr val="tx1">
                    <a:lumMod val="75000"/>
                    <a:lumOff val="25000"/>
                  </a:schemeClr>
                </a:solidFill>
              </a:rPr>
              <a:t>Developer</a:t>
            </a:r>
          </a:p>
          <a:p>
            <a:r>
              <a:rPr lang="en-US" sz="2800" dirty="0">
                <a:solidFill>
                  <a:schemeClr val="tx1">
                    <a:lumMod val="75000"/>
                    <a:lumOff val="25000"/>
                  </a:schemeClr>
                </a:solidFill>
              </a:rPr>
              <a:t>Mapping Queen</a:t>
            </a:r>
          </a:p>
          <a:p>
            <a:r>
              <a:rPr lang="en-US" sz="2800" dirty="0">
                <a:solidFill>
                  <a:schemeClr val="tx1">
                    <a:lumMod val="75000"/>
                    <a:lumOff val="25000"/>
                  </a:schemeClr>
                </a:solidFill>
              </a:rPr>
              <a:t>Data Specialist</a:t>
            </a:r>
          </a:p>
          <a:p>
            <a:endParaRPr lang="en-US" sz="2800" i="1" dirty="0">
              <a:solidFill>
                <a:schemeClr val="tx1">
                  <a:lumMod val="75000"/>
                  <a:lumOff val="25000"/>
                </a:schemeClr>
              </a:solidFill>
            </a:endParaRPr>
          </a:p>
          <a:p>
            <a:r>
              <a:rPr lang="en-US" sz="2800" i="1" dirty="0">
                <a:solidFill>
                  <a:schemeClr val="tx1">
                    <a:lumMod val="75000"/>
                    <a:lumOff val="25000"/>
                  </a:schemeClr>
                </a:solidFill>
              </a:rPr>
              <a:t>When Cindy’s not fast tracking through class assignments, she’s spending time with friends at Cirque Soleil.</a:t>
            </a:r>
          </a:p>
          <a:p>
            <a:endParaRPr lang="en-US" dirty="0"/>
          </a:p>
        </p:txBody>
      </p:sp>
      <p:sp>
        <p:nvSpPr>
          <p:cNvPr id="7" name="Footer Placeholder 2">
            <a:extLst>
              <a:ext uri="{FF2B5EF4-FFF2-40B4-BE49-F238E27FC236}">
                <a16:creationId xmlns:a16="http://schemas.microsoft.com/office/drawing/2014/main" id="{5B29086F-7883-7163-87D6-6C7EB384282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3359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132320" y="777240"/>
            <a:ext cx="3657600" cy="5486400"/>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Christine Kanouff</a:t>
            </a:r>
          </a:p>
          <a:p>
            <a:pPr defTabSz="397764">
              <a:spcAft>
                <a:spcPts val="600"/>
              </a:spcAft>
            </a:pPr>
            <a:r>
              <a:rPr lang="en-US" sz="2800" kern="1200" dirty="0">
                <a:solidFill>
                  <a:schemeClr val="tx1">
                    <a:lumMod val="75000"/>
                    <a:lumOff val="25000"/>
                  </a:schemeClr>
                </a:solidFill>
                <a:latin typeface="+mn-lt"/>
                <a:ea typeface="+mn-ea"/>
                <a:cs typeface="+mn-cs"/>
              </a:rPr>
              <a:t>Content Creator</a:t>
            </a:r>
          </a:p>
          <a:p>
            <a:pPr defTabSz="397764">
              <a:spcAft>
                <a:spcPts val="600"/>
              </a:spcAft>
            </a:pPr>
            <a:r>
              <a:rPr lang="en-US" sz="2800" kern="1200" dirty="0">
                <a:solidFill>
                  <a:schemeClr val="tx1">
                    <a:lumMod val="75000"/>
                    <a:lumOff val="25000"/>
                  </a:schemeClr>
                </a:solidFill>
                <a:latin typeface="+mn-lt"/>
                <a:ea typeface="+mn-ea"/>
                <a:cs typeface="+mn-cs"/>
              </a:rPr>
              <a:t>Visual Effects</a:t>
            </a:r>
          </a:p>
          <a:p>
            <a:pPr defTabSz="397764">
              <a:spcAft>
                <a:spcPts val="600"/>
              </a:spcAft>
            </a:pPr>
            <a:r>
              <a:rPr lang="en-US" sz="2800" kern="1200" dirty="0">
                <a:solidFill>
                  <a:schemeClr val="tx1">
                    <a:lumMod val="75000"/>
                    <a:lumOff val="25000"/>
                  </a:schemeClr>
                </a:solidFill>
                <a:latin typeface="+mn-lt"/>
                <a:ea typeface="+mn-ea"/>
                <a:cs typeface="+mn-cs"/>
              </a:rPr>
              <a:t>Editor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Christine’s not prompting </a:t>
            </a:r>
            <a:r>
              <a:rPr lang="en-US" sz="2800" i="1" kern="1200" dirty="0" err="1">
                <a:solidFill>
                  <a:schemeClr val="tx1">
                    <a:lumMod val="75000"/>
                    <a:lumOff val="25000"/>
                  </a:schemeClr>
                </a:solidFill>
                <a:latin typeface="+mn-lt"/>
                <a:ea typeface="+mn-ea"/>
                <a:cs typeface="+mn-cs"/>
              </a:rPr>
              <a:t>ChatGPT</a:t>
            </a:r>
            <a:r>
              <a:rPr lang="en-US" sz="2800" i="1" kern="1200" dirty="0">
                <a:solidFill>
                  <a:schemeClr val="tx1">
                    <a:lumMod val="75000"/>
                    <a:lumOff val="25000"/>
                  </a:schemeClr>
                </a:solidFill>
                <a:latin typeface="+mn-lt"/>
                <a:ea typeface="+mn-ea"/>
                <a:cs typeface="+mn-cs"/>
              </a:rPr>
              <a:t>  for homework help, she’s </a:t>
            </a:r>
            <a:r>
              <a:rPr lang="en-US" sz="2800" i="1" dirty="0">
                <a:solidFill>
                  <a:schemeClr val="tx1">
                    <a:lumMod val="75000"/>
                    <a:lumOff val="25000"/>
                  </a:schemeClr>
                </a:solidFill>
              </a:rPr>
              <a:t>breaking up street fights</a:t>
            </a:r>
            <a:r>
              <a:rPr lang="en-US" sz="2800" i="1" kern="1200" dirty="0">
                <a:solidFill>
                  <a:schemeClr val="tx1">
                    <a:lumMod val="75000"/>
                    <a:lumOff val="25000"/>
                  </a:schemeClr>
                </a:solidFill>
                <a:latin typeface="+mn-lt"/>
                <a:ea typeface="+mn-ea"/>
                <a:cs typeface="+mn-cs"/>
              </a:rPr>
              <a:t>.</a:t>
            </a:r>
            <a:endParaRPr lang="en-US" sz="2800" i="1" dirty="0">
              <a:solidFill>
                <a:schemeClr val="tx1">
                  <a:lumMod val="75000"/>
                  <a:lumOff val="25000"/>
                </a:schemeClr>
              </a:solidFill>
            </a:endParaRPr>
          </a:p>
        </p:txBody>
      </p:sp>
      <p:sp>
        <p:nvSpPr>
          <p:cNvPr id="2" name="Oval 1">
            <a:extLst>
              <a:ext uri="{FF2B5EF4-FFF2-40B4-BE49-F238E27FC236}">
                <a16:creationId xmlns:a16="http://schemas.microsoft.com/office/drawing/2014/main" id="{ACCB4E32-95DD-7C77-1E70-2F1CA6FAE865}"/>
              </a:ext>
            </a:extLst>
          </p:cNvPr>
          <p:cNvSpPr/>
          <p:nvPr/>
        </p:nvSpPr>
        <p:spPr>
          <a:xfrm>
            <a:off x="1645920" y="1097280"/>
            <a:ext cx="4570241" cy="457141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2">
            <a:extLst>
              <a:ext uri="{FF2B5EF4-FFF2-40B4-BE49-F238E27FC236}">
                <a16:creationId xmlns:a16="http://schemas.microsoft.com/office/drawing/2014/main" id="{F5F249BD-FC7E-C6EF-F6DD-B3E9D2221111}"/>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751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89356"/>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151052" y="1391501"/>
            <a:ext cx="9303723" cy="3508653"/>
          </a:xfrm>
          <a:prstGeom prst="rect">
            <a:avLst/>
          </a:prstGeom>
          <a:noFill/>
        </p:spPr>
        <p:txBody>
          <a:bodyPr wrap="square">
            <a:spAutoFit/>
          </a:bodyPr>
          <a:lstStyle/>
          <a:p>
            <a:pPr marL="0" indent="0">
              <a:buNone/>
            </a:pPr>
            <a:r>
              <a:rPr lang="en-US" sz="2800" b="1" dirty="0">
                <a:solidFill>
                  <a:schemeClr val="tx1">
                    <a:lumMod val="65000"/>
                    <a:lumOff val="35000"/>
                  </a:schemeClr>
                </a:solidFill>
              </a:rPr>
              <a:t>Explore a Compelling Topic:</a:t>
            </a:r>
          </a:p>
          <a:p>
            <a:pPr>
              <a:buFont typeface="Wingdings" pitchFamily="2" charset="2"/>
              <a:buChar char="v"/>
            </a:pPr>
            <a:r>
              <a:rPr lang="en-US" sz="2400" dirty="0">
                <a:solidFill>
                  <a:schemeClr val="tx1">
                    <a:lumMod val="65000"/>
                    <a:lumOff val="35000"/>
                  </a:schemeClr>
                </a:solidFill>
              </a:rPr>
              <a:t>This Ruled out </a:t>
            </a:r>
            <a:r>
              <a:rPr lang="en-US" sz="2400" b="1" dirty="0">
                <a:solidFill>
                  <a:schemeClr val="tx1">
                    <a:lumMod val="65000"/>
                    <a:lumOff val="35000"/>
                  </a:schemeClr>
                </a:solidFill>
              </a:rPr>
              <a:t>Sports</a:t>
            </a:r>
            <a:r>
              <a:rPr lang="en-US" sz="2400" dirty="0">
                <a:solidFill>
                  <a:schemeClr val="tx1">
                    <a:lumMod val="65000"/>
                    <a:lumOff val="35000"/>
                  </a:schemeClr>
                </a:solidFill>
              </a:rPr>
              <a:t> and </a:t>
            </a:r>
            <a:r>
              <a:rPr lang="en-US" sz="2400" b="1" dirty="0">
                <a:solidFill>
                  <a:schemeClr val="tx1">
                    <a:lumMod val="65000"/>
                    <a:lumOff val="35000"/>
                  </a:schemeClr>
                </a:solidFill>
              </a:rPr>
              <a:t>Financial </a:t>
            </a:r>
            <a:r>
              <a:rPr lang="en-US" sz="2400" dirty="0">
                <a:solidFill>
                  <a:schemeClr val="tx1">
                    <a:lumMod val="65000"/>
                    <a:lumOff val="35000"/>
                  </a:schemeClr>
                </a:solidFill>
              </a:rPr>
              <a:t>Datasets  </a:t>
            </a:r>
          </a:p>
          <a:p>
            <a:pPr>
              <a:buFont typeface="Wingdings" pitchFamily="2" charset="2"/>
              <a:buChar char="v"/>
            </a:pPr>
            <a:r>
              <a:rPr lang="en-US" sz="2400" dirty="0">
                <a:solidFill>
                  <a:schemeClr val="tx1">
                    <a:lumMod val="65000"/>
                    <a:lumOff val="35000"/>
                  </a:schemeClr>
                </a:solidFill>
              </a:rPr>
              <a:t>Things We Had in Common?  </a:t>
            </a:r>
            <a:r>
              <a:rPr lang="en-US" sz="2400" b="1" dirty="0">
                <a:solidFill>
                  <a:schemeClr val="tx1">
                    <a:lumMod val="65000"/>
                    <a:lumOff val="35000"/>
                  </a:schemeClr>
                </a:solidFill>
              </a:rPr>
              <a:t>Travel &amp; Coffee  </a:t>
            </a:r>
          </a:p>
          <a:p>
            <a:pPr marL="0" indent="0">
              <a:buNone/>
            </a:pPr>
            <a:endParaRPr lang="en-US" i="1" dirty="0">
              <a:solidFill>
                <a:schemeClr val="tx1">
                  <a:lumMod val="65000"/>
                  <a:lumOff val="35000"/>
                </a:schemeClr>
              </a:solidFill>
            </a:endParaRPr>
          </a:p>
          <a:p>
            <a:pPr marL="0" indent="0">
              <a:buNone/>
            </a:pPr>
            <a:endParaRPr lang="en-US" sz="2800" b="1" dirty="0">
              <a:solidFill>
                <a:schemeClr val="tx1">
                  <a:lumMod val="65000"/>
                  <a:lumOff val="35000"/>
                </a:schemeClr>
              </a:solidFill>
            </a:endParaRPr>
          </a:p>
          <a:p>
            <a:pPr marL="0" indent="0">
              <a:buNone/>
            </a:pPr>
            <a:r>
              <a:rPr lang="en-US" sz="2800" b="1" dirty="0">
                <a:solidFill>
                  <a:schemeClr val="tx1">
                    <a:lumMod val="65000"/>
                    <a:lumOff val="35000"/>
                  </a:schemeClr>
                </a:solidFill>
              </a:rPr>
              <a:t>Select Datasets to Combine &amp; Compare:</a:t>
            </a:r>
          </a:p>
          <a:p>
            <a:pPr marL="342900" indent="-342900">
              <a:buFont typeface="Wingdings" pitchFamily="2" charset="2"/>
              <a:buChar char="v"/>
            </a:pPr>
            <a:r>
              <a:rPr lang="en-US" sz="2400" dirty="0">
                <a:solidFill>
                  <a:schemeClr val="tx1">
                    <a:lumMod val="65000"/>
                    <a:lumOff val="35000"/>
                  </a:schemeClr>
                </a:solidFill>
              </a:rPr>
              <a:t>Robust Dataset for Airbnb </a:t>
            </a:r>
          </a:p>
          <a:p>
            <a:pPr marL="342900" indent="-342900">
              <a:buFont typeface="Wingdings" pitchFamily="2" charset="2"/>
              <a:buChar char="v"/>
            </a:pPr>
            <a:r>
              <a:rPr lang="en-US" sz="2400" dirty="0">
                <a:solidFill>
                  <a:schemeClr val="tx1">
                    <a:lumMod val="65000"/>
                    <a:lumOff val="35000"/>
                  </a:schemeClr>
                </a:solidFill>
              </a:rPr>
              <a:t>Limited Starbucks (breadth) but Hitched Our Wagon to “Atlas” </a:t>
            </a:r>
          </a:p>
          <a:p>
            <a:pPr marL="342900" indent="-342900">
              <a:buFont typeface="Wingdings" pitchFamily="2" charset="2"/>
              <a:buChar char="v"/>
            </a:pPr>
            <a:r>
              <a:rPr lang="en-US" sz="2400" dirty="0">
                <a:solidFill>
                  <a:schemeClr val="tx1">
                    <a:lumMod val="65000"/>
                    <a:lumOff val="35000"/>
                  </a:schemeClr>
                </a:solidFill>
              </a:rPr>
              <a:t>Also Wanted to Look at Multiple Markets</a:t>
            </a:r>
            <a:endParaRPr lang="en-US" dirty="0">
              <a:solidFill>
                <a:schemeClr val="tx1">
                  <a:lumMod val="65000"/>
                  <a:lumOff val="35000"/>
                </a:schemeClr>
              </a:solidFill>
            </a:endParaRP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C3C3747-5CE0-80A0-83F7-BD8EA96ACB66}"/>
              </a:ext>
            </a:extLst>
          </p:cNvPr>
          <p:cNvGrpSpPr/>
          <p:nvPr/>
        </p:nvGrpSpPr>
        <p:grpSpPr>
          <a:xfrm>
            <a:off x="914400" y="1371600"/>
            <a:ext cx="914400" cy="914400"/>
            <a:chOff x="838990" y="1419151"/>
            <a:chExt cx="914400" cy="914400"/>
          </a:xfrm>
        </p:grpSpPr>
        <p:sp>
          <p:nvSpPr>
            <p:cNvPr id="3" name="Rectangle 2">
              <a:extLst>
                <a:ext uri="{FF2B5EF4-FFF2-40B4-BE49-F238E27FC236}">
                  <a16:creationId xmlns:a16="http://schemas.microsoft.com/office/drawing/2014/main" id="{11D7D8C4-623E-B386-CE1D-873D94562FD9}"/>
                </a:ext>
              </a:extLst>
            </p:cNvPr>
            <p:cNvSpPr/>
            <p:nvPr/>
          </p:nvSpPr>
          <p:spPr>
            <a:xfrm>
              <a:off x="838990" y="1419151"/>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0C2EBB-A941-D18C-6062-2D3A37FC822A}"/>
                </a:ext>
              </a:extLst>
            </p:cNvPr>
            <p:cNvSpPr txBox="1"/>
            <p:nvPr/>
          </p:nvSpPr>
          <p:spPr>
            <a:xfrm>
              <a:off x="1077471" y="1540335"/>
              <a:ext cx="430447" cy="561121"/>
            </a:xfrm>
            <a:prstGeom prst="rect">
              <a:avLst/>
            </a:prstGeom>
            <a:noFill/>
            <a:ln>
              <a:noFill/>
            </a:ln>
          </p:spPr>
          <p:txBody>
            <a:bodyPr wrap="square" rtlCol="0">
              <a:spAutoFit/>
            </a:bodyPr>
            <a:lstStyle/>
            <a:p>
              <a:r>
                <a:rPr lang="en-US" sz="4000" dirty="0">
                  <a:solidFill>
                    <a:schemeClr val="bg1"/>
                  </a:solidFill>
                </a:rPr>
                <a:t>1</a:t>
              </a:r>
            </a:p>
          </p:txBody>
        </p:sp>
      </p:grpSp>
      <p:sp>
        <p:nvSpPr>
          <p:cNvPr id="7" name="Rectangle 6">
            <a:extLst>
              <a:ext uri="{FF2B5EF4-FFF2-40B4-BE49-F238E27FC236}">
                <a16:creationId xmlns:a16="http://schemas.microsoft.com/office/drawing/2014/main" id="{19C41A0E-708F-518D-907F-146F49302EAE}"/>
              </a:ext>
            </a:extLst>
          </p:cNvPr>
          <p:cNvSpPr/>
          <p:nvPr/>
        </p:nvSpPr>
        <p:spPr>
          <a:xfrm>
            <a:off x="946318" y="3286173"/>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CD098D-34E6-F267-2F3F-49652357F573}"/>
              </a:ext>
            </a:extLst>
          </p:cNvPr>
          <p:cNvSpPr txBox="1"/>
          <p:nvPr/>
        </p:nvSpPr>
        <p:spPr>
          <a:xfrm>
            <a:off x="1184799" y="3407357"/>
            <a:ext cx="415104" cy="561121"/>
          </a:xfrm>
          <a:prstGeom prst="rect">
            <a:avLst/>
          </a:prstGeom>
          <a:noFill/>
          <a:ln>
            <a:noFill/>
          </a:ln>
        </p:spPr>
        <p:txBody>
          <a:bodyPr wrap="square" rtlCol="0">
            <a:spAutoFit/>
          </a:bodyPr>
          <a:lstStyle/>
          <a:p>
            <a:r>
              <a:rPr lang="en-US" sz="4000" dirty="0">
                <a:solidFill>
                  <a:schemeClr val="bg1"/>
                </a:solidFill>
              </a:rPr>
              <a:t>2</a:t>
            </a:r>
          </a:p>
        </p:txBody>
      </p:sp>
      <p:sp>
        <p:nvSpPr>
          <p:cNvPr id="21" name="Footer Placeholder 2">
            <a:extLst>
              <a:ext uri="{FF2B5EF4-FFF2-40B4-BE49-F238E27FC236}">
                <a16:creationId xmlns:a16="http://schemas.microsoft.com/office/drawing/2014/main" id="{D8582C62-33C2-C9CF-2994-67D97C7EDAE5}"/>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12556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26938" y="743471"/>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269E058-EF7E-F34F-35AD-3980BA45BF31}"/>
              </a:ext>
            </a:extLst>
          </p:cNvPr>
          <p:cNvSpPr txBox="1"/>
          <p:nvPr/>
        </p:nvSpPr>
        <p:spPr>
          <a:xfrm>
            <a:off x="2052761" y="1450060"/>
            <a:ext cx="8950018" cy="3847207"/>
          </a:xfrm>
          <a:prstGeom prst="rect">
            <a:avLst/>
          </a:prstGeom>
          <a:noFill/>
        </p:spPr>
        <p:txBody>
          <a:bodyPr wrap="square">
            <a:spAutoFit/>
          </a:bodyPr>
          <a:lstStyle/>
          <a:p>
            <a:r>
              <a:rPr lang="en-US" sz="2800" b="1" dirty="0">
                <a:solidFill>
                  <a:schemeClr val="tx1">
                    <a:lumMod val="65000"/>
                    <a:lumOff val="35000"/>
                  </a:schemeClr>
                </a:solidFill>
              </a:rPr>
              <a:t>Build Sound Research Objectives:</a:t>
            </a:r>
          </a:p>
          <a:p>
            <a:pPr marL="342900" indent="-342900">
              <a:buFont typeface="Wingdings" pitchFamily="2" charset="2"/>
              <a:buChar char="v"/>
            </a:pPr>
            <a:r>
              <a:rPr lang="en-US" sz="2400" dirty="0">
                <a:solidFill>
                  <a:schemeClr val="tx1">
                    <a:lumMod val="65000"/>
                    <a:lumOff val="35000"/>
                  </a:schemeClr>
                </a:solidFill>
              </a:rPr>
              <a:t>Analyze Airbnb Market Trends and Growth</a:t>
            </a:r>
          </a:p>
          <a:p>
            <a:pPr marL="800100" lvl="1" indent="-342900">
              <a:buFont typeface="Arial" panose="020B0604020202020204" pitchFamily="34" charset="0"/>
              <a:buChar char="•"/>
            </a:pPr>
            <a:r>
              <a:rPr lang="en-US" sz="2400" dirty="0">
                <a:solidFill>
                  <a:schemeClr val="tx1">
                    <a:lumMod val="65000"/>
                    <a:lumOff val="35000"/>
                  </a:schemeClr>
                </a:solidFill>
              </a:rPr>
              <a:t>How has it grown and what can we forecast?</a:t>
            </a:r>
          </a:p>
          <a:p>
            <a:pPr marL="342900" indent="-342900">
              <a:buFont typeface="Wingdings" pitchFamily="2" charset="2"/>
              <a:buChar char="v"/>
            </a:pPr>
            <a:r>
              <a:rPr lang="en-US" sz="2400" dirty="0">
                <a:solidFill>
                  <a:schemeClr val="tx1">
                    <a:lumMod val="65000"/>
                    <a:lumOff val="35000"/>
                  </a:schemeClr>
                </a:solidFill>
              </a:rPr>
              <a:t>Examine the Correlation of Airbnb and Starbucks Locations</a:t>
            </a:r>
          </a:p>
          <a:p>
            <a:pPr marL="800100" lvl="1" indent="-342900">
              <a:buFont typeface="Arial" panose="020B0604020202020204" pitchFamily="34" charset="0"/>
              <a:buChar char="•"/>
            </a:pPr>
            <a:r>
              <a:rPr lang="en-US" sz="2400" dirty="0">
                <a:solidFill>
                  <a:schemeClr val="tx1">
                    <a:lumMod val="65000"/>
                    <a:lumOff val="35000"/>
                  </a:schemeClr>
                </a:solidFill>
              </a:rPr>
              <a:t>Is there a relationship between Starbucks and Airbnb locations?</a:t>
            </a:r>
          </a:p>
          <a:p>
            <a:pPr marL="800100" lvl="1" indent="-342900">
              <a:buFont typeface="Arial" panose="020B0604020202020204" pitchFamily="34" charset="0"/>
              <a:buChar char="•"/>
            </a:pPr>
            <a:r>
              <a:rPr lang="en-US" sz="2400" dirty="0">
                <a:solidFill>
                  <a:schemeClr val="tx1">
                    <a:lumMod val="65000"/>
                    <a:lumOff val="35000"/>
                  </a:schemeClr>
                </a:solidFill>
              </a:rPr>
              <a:t>Any impact on perceived quality or cost of an Airbnb stay?</a:t>
            </a:r>
          </a:p>
          <a:p>
            <a:pPr marL="342900" indent="-342900">
              <a:buFont typeface="Wingdings" pitchFamily="2" charset="2"/>
              <a:buChar char="v"/>
            </a:pPr>
            <a:r>
              <a:rPr lang="en-US" sz="2400" dirty="0">
                <a:solidFill>
                  <a:schemeClr val="tx1">
                    <a:lumMod val="65000"/>
                    <a:lumOff val="35000"/>
                  </a:schemeClr>
                </a:solidFill>
              </a:rPr>
              <a:t>Compare Markets</a:t>
            </a:r>
          </a:p>
          <a:p>
            <a:pPr marL="800100" lvl="1" indent="-342900">
              <a:buFont typeface="Arial" panose="020B0604020202020204" pitchFamily="34" charset="0"/>
              <a:buChar char="•"/>
            </a:pPr>
            <a:r>
              <a:rPr lang="en-US" sz="2400" dirty="0">
                <a:solidFill>
                  <a:schemeClr val="tx1">
                    <a:lumMod val="65000"/>
                    <a:lumOff val="35000"/>
                  </a:schemeClr>
                </a:solidFill>
              </a:rPr>
              <a:t>What similarities/differences between Denver &amp; London</a:t>
            </a:r>
          </a:p>
          <a:p>
            <a:pPr marL="342900" indent="-342900">
              <a:buFont typeface="Wingdings" pitchFamily="2" charset="2"/>
              <a:buChar char="v"/>
            </a:pPr>
            <a:r>
              <a:rPr lang="en-US" sz="2400" dirty="0">
                <a:solidFill>
                  <a:schemeClr val="tx1">
                    <a:lumMod val="65000"/>
                    <a:lumOff val="35000"/>
                  </a:schemeClr>
                </a:solidFill>
              </a:rPr>
              <a:t>Can the Data Predict Successful Airbnb Locations?</a:t>
            </a:r>
          </a:p>
          <a:p>
            <a:endParaRPr lang="en-US" sz="2400" dirty="0">
              <a:solidFill>
                <a:schemeClr val="tx1">
                  <a:lumMod val="65000"/>
                  <a:lumOff val="35000"/>
                </a:schemeClr>
              </a:solidFill>
            </a:endParaRPr>
          </a:p>
        </p:txBody>
      </p:sp>
      <p:grpSp>
        <p:nvGrpSpPr>
          <p:cNvPr id="15" name="Group 14">
            <a:extLst>
              <a:ext uri="{FF2B5EF4-FFF2-40B4-BE49-F238E27FC236}">
                <a16:creationId xmlns:a16="http://schemas.microsoft.com/office/drawing/2014/main" id="{42AEA3D5-0FF4-52E1-9EFA-F599E79F9EA9}"/>
              </a:ext>
            </a:extLst>
          </p:cNvPr>
          <p:cNvGrpSpPr/>
          <p:nvPr/>
        </p:nvGrpSpPr>
        <p:grpSpPr>
          <a:xfrm>
            <a:off x="914400" y="1373985"/>
            <a:ext cx="914400" cy="914477"/>
            <a:chOff x="823114" y="1373985"/>
            <a:chExt cx="914400" cy="914477"/>
          </a:xfrm>
        </p:grpSpPr>
        <p:sp>
          <p:nvSpPr>
            <p:cNvPr id="3" name="Rectangle 2">
              <a:extLst>
                <a:ext uri="{FF2B5EF4-FFF2-40B4-BE49-F238E27FC236}">
                  <a16:creationId xmlns:a16="http://schemas.microsoft.com/office/drawing/2014/main" id="{F4AC01A0-67AB-D3BF-F208-E84F6A762CB6}"/>
                </a:ext>
              </a:extLst>
            </p:cNvPr>
            <p:cNvSpPr/>
            <p:nvPr/>
          </p:nvSpPr>
          <p:spPr>
            <a:xfrm>
              <a:off x="823114" y="1374062"/>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9070594-F689-5C02-E328-C2625678DD78}"/>
                </a:ext>
              </a:extLst>
            </p:cNvPr>
            <p:cNvSpPr txBox="1"/>
            <p:nvPr/>
          </p:nvSpPr>
          <p:spPr>
            <a:xfrm>
              <a:off x="1122917" y="1373985"/>
              <a:ext cx="314793" cy="707886"/>
            </a:xfrm>
            <a:prstGeom prst="rect">
              <a:avLst/>
            </a:prstGeom>
            <a:noFill/>
          </p:spPr>
          <p:txBody>
            <a:bodyPr wrap="square" rtlCol="0">
              <a:spAutoFit/>
            </a:bodyPr>
            <a:lstStyle/>
            <a:p>
              <a:r>
                <a:rPr lang="en-US" sz="4000" dirty="0">
                  <a:solidFill>
                    <a:schemeClr val="bg1"/>
                  </a:solidFill>
                </a:rPr>
                <a:t>3</a:t>
              </a:r>
            </a:p>
          </p:txBody>
        </p:sp>
      </p:grpSp>
      <p:sp>
        <p:nvSpPr>
          <p:cNvPr id="18" name="Footer Placeholder 2">
            <a:extLst>
              <a:ext uri="{FF2B5EF4-FFF2-40B4-BE49-F238E27FC236}">
                <a16:creationId xmlns:a16="http://schemas.microsoft.com/office/drawing/2014/main" id="{C2C51C29-045D-9DED-2049-76083373FB7F}"/>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225269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26938" y="743471"/>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F791E5E-9C67-6C96-A0C0-C77BA8A588E2}"/>
              </a:ext>
            </a:extLst>
          </p:cNvPr>
          <p:cNvGrpSpPr/>
          <p:nvPr/>
        </p:nvGrpSpPr>
        <p:grpSpPr>
          <a:xfrm>
            <a:off x="914400" y="1371600"/>
            <a:ext cx="914400" cy="914400"/>
            <a:chOff x="808464" y="1285906"/>
            <a:chExt cx="914400" cy="967090"/>
          </a:xfrm>
        </p:grpSpPr>
        <p:sp>
          <p:nvSpPr>
            <p:cNvPr id="7" name="Rectangle 6">
              <a:extLst>
                <a:ext uri="{FF2B5EF4-FFF2-40B4-BE49-F238E27FC236}">
                  <a16:creationId xmlns:a16="http://schemas.microsoft.com/office/drawing/2014/main" id="{3F997B7E-34A5-5E5C-5F1F-C620B6A05139}"/>
                </a:ext>
              </a:extLst>
            </p:cNvPr>
            <p:cNvSpPr/>
            <p:nvPr/>
          </p:nvSpPr>
          <p:spPr>
            <a:xfrm>
              <a:off x="808464" y="1338596"/>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ECD2A2-CC7C-9C01-8D3C-45E1BD01E445}"/>
                </a:ext>
              </a:extLst>
            </p:cNvPr>
            <p:cNvSpPr txBox="1"/>
            <p:nvPr/>
          </p:nvSpPr>
          <p:spPr>
            <a:xfrm>
              <a:off x="1046946" y="1285906"/>
              <a:ext cx="362130" cy="707886"/>
            </a:xfrm>
            <a:prstGeom prst="rect">
              <a:avLst/>
            </a:prstGeom>
            <a:noFill/>
            <a:ln>
              <a:noFill/>
            </a:ln>
          </p:spPr>
          <p:txBody>
            <a:bodyPr wrap="square" rtlCol="0">
              <a:spAutoFit/>
            </a:bodyPr>
            <a:lstStyle/>
            <a:p>
              <a:r>
                <a:rPr lang="en-US" sz="4000" dirty="0">
                  <a:solidFill>
                    <a:schemeClr val="bg1"/>
                  </a:solidFill>
                </a:rPr>
                <a:t>4</a:t>
              </a:r>
            </a:p>
          </p:txBody>
        </p:sp>
      </p:grpSp>
      <p:sp>
        <p:nvSpPr>
          <p:cNvPr id="16" name="TextBox 15">
            <a:extLst>
              <a:ext uri="{FF2B5EF4-FFF2-40B4-BE49-F238E27FC236}">
                <a16:creationId xmlns:a16="http://schemas.microsoft.com/office/drawing/2014/main" id="{5191CF56-E581-3876-4EE9-EE0812A220FA}"/>
              </a:ext>
            </a:extLst>
          </p:cNvPr>
          <p:cNvSpPr txBox="1"/>
          <p:nvPr/>
        </p:nvSpPr>
        <p:spPr>
          <a:xfrm>
            <a:off x="2407468" y="1586333"/>
            <a:ext cx="7707085" cy="3016210"/>
          </a:xfrm>
          <a:prstGeom prst="rect">
            <a:avLst/>
          </a:prstGeom>
          <a:noFill/>
        </p:spPr>
        <p:txBody>
          <a:bodyPr wrap="square" rtlCol="0">
            <a:spAutoFit/>
          </a:bodyPr>
          <a:lstStyle/>
          <a:p>
            <a:r>
              <a:rPr lang="en-US" sz="3200" b="1" dirty="0">
                <a:solidFill>
                  <a:schemeClr val="tx1">
                    <a:lumMod val="65000"/>
                    <a:lumOff val="35000"/>
                  </a:schemeClr>
                </a:solidFill>
              </a:rPr>
              <a:t>Use Strategic Methodology:</a:t>
            </a:r>
          </a:p>
          <a:p>
            <a:pPr marL="342900" indent="-342900">
              <a:buFont typeface="Wingdings" pitchFamily="2" charset="2"/>
              <a:buChar char="v"/>
            </a:pPr>
            <a:r>
              <a:rPr lang="en-US" sz="2800" dirty="0">
                <a:solidFill>
                  <a:schemeClr val="tx1">
                    <a:lumMod val="65000"/>
                    <a:lumOff val="35000"/>
                  </a:schemeClr>
                </a:solidFill>
              </a:rPr>
              <a:t>Create &amp; Agree to Plan</a:t>
            </a:r>
          </a:p>
          <a:p>
            <a:pPr marL="342900" indent="-342900">
              <a:buFont typeface="Wingdings" pitchFamily="2" charset="2"/>
              <a:buChar char="v"/>
            </a:pPr>
            <a:r>
              <a:rPr lang="en-US" sz="2800" dirty="0">
                <a:solidFill>
                  <a:schemeClr val="tx1">
                    <a:lumMod val="65000"/>
                    <a:lumOff val="35000"/>
                  </a:schemeClr>
                </a:solidFill>
              </a:rPr>
              <a:t>Control Scope Creep</a:t>
            </a:r>
          </a:p>
          <a:p>
            <a:pPr marL="342900" indent="-342900">
              <a:buFont typeface="Wingdings" pitchFamily="2" charset="2"/>
              <a:buChar char="v"/>
            </a:pPr>
            <a:r>
              <a:rPr lang="en-US" sz="2800" dirty="0">
                <a:solidFill>
                  <a:schemeClr val="tx1">
                    <a:lumMod val="65000"/>
                    <a:lumOff val="35000"/>
                  </a:schemeClr>
                </a:solidFill>
              </a:rPr>
              <a:t>Assign the Right Person to the Right Task</a:t>
            </a:r>
          </a:p>
          <a:p>
            <a:pPr marL="342900" indent="-342900">
              <a:buFont typeface="Wingdings" pitchFamily="2" charset="2"/>
              <a:buChar char="v"/>
            </a:pPr>
            <a:r>
              <a:rPr lang="en-US" sz="2800" dirty="0">
                <a:solidFill>
                  <a:schemeClr val="tx1">
                    <a:lumMod val="65000"/>
                    <a:lumOff val="35000"/>
                  </a:schemeClr>
                </a:solidFill>
              </a:rPr>
              <a:t>Keep it Simple and Test the Denver Market First</a:t>
            </a:r>
          </a:p>
          <a:p>
            <a:pPr marL="342900" indent="-342900">
              <a:buFont typeface="Wingdings" pitchFamily="2" charset="2"/>
              <a:buChar char="v"/>
            </a:pPr>
            <a:endParaRPr lang="en-US" sz="2800" dirty="0">
              <a:solidFill>
                <a:schemeClr val="tx1">
                  <a:lumMod val="65000"/>
                  <a:lumOff val="35000"/>
                </a:schemeClr>
              </a:solidFill>
            </a:endParaRPr>
          </a:p>
          <a:p>
            <a:endParaRPr lang="en-US" dirty="0"/>
          </a:p>
        </p:txBody>
      </p:sp>
      <p:sp>
        <p:nvSpPr>
          <p:cNvPr id="13" name="Footer Placeholder 2">
            <a:extLst>
              <a:ext uri="{FF2B5EF4-FFF2-40B4-BE49-F238E27FC236}">
                <a16:creationId xmlns:a16="http://schemas.microsoft.com/office/drawing/2014/main" id="{FE2CCAD3-2C56-20BA-D7EB-9B32C7DEE5CC}"/>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604735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11151" y="829614"/>
            <a:ext cx="12192000" cy="5218770"/>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085278" y="1327882"/>
            <a:ext cx="9132849" cy="523220"/>
          </a:xfrm>
          <a:prstGeom prst="rect">
            <a:avLst/>
          </a:prstGeom>
          <a:noFill/>
        </p:spPr>
        <p:txBody>
          <a:bodyPr wrap="square">
            <a:spAutoFit/>
          </a:bodyPr>
          <a:lstStyle/>
          <a:p>
            <a:pPr marL="0" indent="0">
              <a:buNone/>
            </a:pPr>
            <a:r>
              <a:rPr lang="en-US" sz="2800" b="1" dirty="0">
                <a:solidFill>
                  <a:schemeClr val="tx1">
                    <a:lumMod val="65000"/>
                    <a:lumOff val="35000"/>
                  </a:schemeClr>
                </a:solidFill>
              </a:rPr>
              <a:t>But, we also asked our team:   Is this a real-life example?</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554BB2-62A1-99E8-158A-2278F85E2C54}"/>
              </a:ext>
            </a:extLst>
          </p:cNvPr>
          <p:cNvSpPr txBox="1"/>
          <p:nvPr/>
        </p:nvSpPr>
        <p:spPr>
          <a:xfrm>
            <a:off x="6170087" y="2604689"/>
            <a:ext cx="5229511" cy="3539430"/>
          </a:xfrm>
          <a:prstGeom prst="rect">
            <a:avLst/>
          </a:prstGeom>
          <a:noFill/>
        </p:spPr>
        <p:txBody>
          <a:bodyPr wrap="square">
            <a:spAutoFit/>
          </a:bodyPr>
          <a:lstStyle/>
          <a:p>
            <a:r>
              <a:rPr lang="en-US" sz="2400" b="1" dirty="0">
                <a:solidFill>
                  <a:schemeClr val="tx1">
                    <a:lumMod val="65000"/>
                    <a:lumOff val="35000"/>
                  </a:schemeClr>
                </a:solidFill>
              </a:rPr>
              <a:t>Yes, Here’s Our Client:</a:t>
            </a:r>
          </a:p>
          <a:p>
            <a:r>
              <a:rPr lang="en-US" sz="2400" dirty="0">
                <a:solidFill>
                  <a:schemeClr val="tx1">
                    <a:lumMod val="65000"/>
                    <a:lumOff val="35000"/>
                  </a:schemeClr>
                </a:solidFill>
              </a:rPr>
              <a:t>Semi-retired actor who wants to add a reliable income stream to his already-healthy portfolio of investments.</a:t>
            </a:r>
          </a:p>
          <a:p>
            <a:endParaRPr lang="en-US" sz="2400" dirty="0">
              <a:solidFill>
                <a:schemeClr val="tx1">
                  <a:lumMod val="65000"/>
                  <a:lumOff val="35000"/>
                </a:schemeClr>
              </a:solidFill>
            </a:endParaRPr>
          </a:p>
          <a:p>
            <a:r>
              <a:rPr lang="en-US" sz="2400" dirty="0">
                <a:solidFill>
                  <a:schemeClr val="tx1">
                    <a:lumMod val="65000"/>
                    <a:lumOff val="35000"/>
                  </a:schemeClr>
                </a:solidFill>
              </a:rPr>
              <a:t>Is an Airbnb a good long-term investment for Anthony?  And if so, in what market?</a:t>
            </a:r>
          </a:p>
          <a:p>
            <a:endParaRPr lang="en-US" sz="3200" i="1" dirty="0"/>
          </a:p>
        </p:txBody>
      </p:sp>
      <p:sp>
        <p:nvSpPr>
          <p:cNvPr id="13" name="Oval 12">
            <a:extLst>
              <a:ext uri="{FF2B5EF4-FFF2-40B4-BE49-F238E27FC236}">
                <a16:creationId xmlns:a16="http://schemas.microsoft.com/office/drawing/2014/main" id="{EE44D1C3-569F-3A41-29F2-1F32ECD9A1E8}"/>
              </a:ext>
            </a:extLst>
          </p:cNvPr>
          <p:cNvSpPr/>
          <p:nvPr/>
        </p:nvSpPr>
        <p:spPr>
          <a:xfrm>
            <a:off x="2979107" y="3161333"/>
            <a:ext cx="1828800" cy="1828800"/>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08E681F6-093D-20FE-9E8A-989FF5D51554}"/>
              </a:ext>
            </a:extLst>
          </p:cNvPr>
          <p:cNvGrpSpPr/>
          <p:nvPr/>
        </p:nvGrpSpPr>
        <p:grpSpPr>
          <a:xfrm>
            <a:off x="914400" y="1371600"/>
            <a:ext cx="914400" cy="936702"/>
            <a:chOff x="835592" y="1137622"/>
            <a:chExt cx="914400" cy="936702"/>
          </a:xfrm>
        </p:grpSpPr>
        <p:sp>
          <p:nvSpPr>
            <p:cNvPr id="5" name="Rectangle 4">
              <a:extLst>
                <a:ext uri="{FF2B5EF4-FFF2-40B4-BE49-F238E27FC236}">
                  <a16:creationId xmlns:a16="http://schemas.microsoft.com/office/drawing/2014/main" id="{7F064929-49D6-FCAD-B33C-8196AA690E2D}"/>
                </a:ext>
              </a:extLst>
            </p:cNvPr>
            <p:cNvSpPr/>
            <p:nvPr/>
          </p:nvSpPr>
          <p:spPr>
            <a:xfrm>
              <a:off x="835592" y="1159924"/>
              <a:ext cx="914400" cy="914400"/>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CFCD61-F1DA-6108-0FDC-F62B9AC3552B}"/>
                </a:ext>
              </a:extLst>
            </p:cNvPr>
            <p:cNvSpPr txBox="1"/>
            <p:nvPr/>
          </p:nvSpPr>
          <p:spPr>
            <a:xfrm>
              <a:off x="1064316" y="1137622"/>
              <a:ext cx="487833" cy="707886"/>
            </a:xfrm>
            <a:prstGeom prst="rect">
              <a:avLst/>
            </a:prstGeom>
            <a:noFill/>
            <a:ln>
              <a:noFill/>
            </a:ln>
          </p:spPr>
          <p:txBody>
            <a:bodyPr wrap="square" rtlCol="0">
              <a:spAutoFit/>
            </a:bodyPr>
            <a:lstStyle/>
            <a:p>
              <a:r>
                <a:rPr lang="en-US" sz="4000" dirty="0">
                  <a:solidFill>
                    <a:schemeClr val="bg1"/>
                  </a:solidFill>
                </a:rPr>
                <a:t>5</a:t>
              </a:r>
            </a:p>
          </p:txBody>
        </p:sp>
      </p:grpSp>
      <p:sp>
        <p:nvSpPr>
          <p:cNvPr id="17" name="Footer Placeholder 2">
            <a:extLst>
              <a:ext uri="{FF2B5EF4-FFF2-40B4-BE49-F238E27FC236}">
                <a16:creationId xmlns:a16="http://schemas.microsoft.com/office/drawing/2014/main" id="{D539D2A2-1E81-1F1C-A7EF-3532486F1356}"/>
              </a:ext>
            </a:extLst>
          </p:cNvPr>
          <p:cNvSpPr>
            <a:spLocks noGrp="1"/>
          </p:cNvSpPr>
          <p:nvPr>
            <p:ph type="ftr" sz="quarter" idx="11"/>
          </p:nvPr>
        </p:nvSpPr>
        <p:spPr>
          <a:xfrm>
            <a:off x="151708" y="6410142"/>
            <a:ext cx="2226732" cy="365125"/>
          </a:xfrm>
        </p:spPr>
        <p:txBody>
          <a:bodyPr/>
          <a:lstStyle/>
          <a:p>
            <a:r>
              <a:rPr lang="en-US" dirty="0"/>
              <a:t>research &amp; analysis by MC Squared</a:t>
            </a:r>
          </a:p>
        </p:txBody>
      </p:sp>
    </p:spTree>
    <p:extLst>
      <p:ext uri="{BB962C8B-B14F-4D97-AF65-F5344CB8AC3E}">
        <p14:creationId xmlns:p14="http://schemas.microsoft.com/office/powerpoint/2010/main" val="19773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3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{C914FBAB-A5B2-D643-809E-D0B99E19AE9C}tf10001124</Template>
  <TotalTime>5383</TotalTime>
  <Words>1470</Words>
  <Application>Microsoft Macintosh PowerPoint</Application>
  <PresentationFormat>Widescreen</PresentationFormat>
  <Paragraphs>240</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Bradley Hand</vt:lpstr>
      <vt:lpstr>Calibri</vt:lpstr>
      <vt:lpstr>Corbel</vt:lpstr>
      <vt:lpstr>graphik</vt:lpstr>
      <vt:lpstr>Wingdings</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Articles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Kanouff</dc:creator>
  <cp:lastModifiedBy>Christine Kanouff</cp:lastModifiedBy>
  <cp:revision>134</cp:revision>
  <dcterms:created xsi:type="dcterms:W3CDTF">2023-12-21T20:16:50Z</dcterms:created>
  <dcterms:modified xsi:type="dcterms:W3CDTF">2024-01-09T17:24:56Z</dcterms:modified>
</cp:coreProperties>
</file>